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81" r:id="rId3"/>
    <p:sldId id="292" r:id="rId4"/>
    <p:sldId id="271" r:id="rId5"/>
    <p:sldId id="275" r:id="rId6"/>
    <p:sldId id="291" r:id="rId7"/>
    <p:sldId id="276" r:id="rId8"/>
    <p:sldId id="284" r:id="rId9"/>
    <p:sldId id="256" r:id="rId10"/>
    <p:sldId id="298" r:id="rId11"/>
    <p:sldId id="299" r:id="rId12"/>
    <p:sldId id="300" r:id="rId13"/>
    <p:sldId id="301" r:id="rId14"/>
    <p:sldId id="262" r:id="rId15"/>
    <p:sldId id="263" r:id="rId16"/>
    <p:sldId id="257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97" r:id="rId25"/>
    <p:sldId id="302" r:id="rId26"/>
    <p:sldId id="273" r:id="rId27"/>
    <p:sldId id="293" r:id="rId28"/>
    <p:sldId id="296" r:id="rId29"/>
    <p:sldId id="29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4DB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3817" autoAdjust="0"/>
  </p:normalViewPr>
  <p:slideViewPr>
    <p:cSldViewPr snapToGrid="0">
      <p:cViewPr varScale="1">
        <p:scale>
          <a:sx n="88" d="100"/>
          <a:sy n="88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417B8-E453-41B2-8661-21EE922D2294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0BB9E-D922-46C9-B389-B598DDF567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2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0BB9E-D922-46C9-B389-B598DDF567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46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95EF6-37CF-62EE-E0D2-4782C5473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CB4DFE-2DB3-1BD4-644A-E2C8F2ECC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0A2287-E46D-0CD6-EC6D-8661FDE1E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D80CF-56C4-D386-BF06-815B8FFA4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5E8279-AEB4-A5D1-75F9-B2CF9D94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008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5FECC-67EC-99B3-14E7-E842931C8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0386D57-3A19-3C3E-E1C4-5DF5C2F1F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35C48C-7363-26BC-FCF5-0F38301A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5CADD-B2F8-02B9-32FA-18631D1A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5C742-61D6-8DCC-1174-99ABD9E2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38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4012770-DDB9-C229-8418-651CED5E22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B8332-39D4-0EEC-07B8-21441FA7C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0E730E-740E-08B8-7AD3-F2F1FEDF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44E532-AE8C-4AA1-92D5-9B599B49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90690-C67D-B480-DA0B-F570B205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99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9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28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11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5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7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70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488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50632-A9CC-FE0D-6635-BBAAAE70C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F1C77-50B5-3C38-DFC1-2DAEA2FF4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81702-BCAC-B9DF-80D3-5295032B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DCDD83-42AD-0BB7-87B0-CC9D196F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D19692-16A2-3242-9E30-7D9C2306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946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30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8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3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AF54B1-DCF7-D13A-AA2B-360BAEBC8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8AD7BE-0356-869A-47AC-DE3FB6F94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693517-1B62-409C-8317-BFB6ED92C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A9DD2-7DC5-98DF-81FF-3144FAD9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0E8CC-153D-6F76-8A72-7B6383F13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3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3DCD1-4687-FD65-2027-2EEA24B7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96B42-9F21-1036-CF5B-E2995DD016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121A36-B8B9-A3D3-1286-92B6C32BC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927835-952A-6EB7-AEB3-235F3854E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75CB8-69C0-8B55-AD6A-520ED707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9F5F3B-988F-37D7-13F8-DD85A0FE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79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0757B-1013-9E28-B896-0F562375E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D7D2F9-03CB-69E9-2E55-216FE8D7A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FE6188-DE18-CDF0-7F18-B28E58ABF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D398AE-079C-59F6-8A9E-CBE7F52CC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796591-9973-417E-33B3-C587F0212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25B7B5-5085-235E-E586-159A2E71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80E3C1-C650-D76A-0C62-70FEACCE0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78A5CB5-3622-03FF-E851-27ECE54C6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68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75929-3C87-80E1-3E32-D23596D9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833CCB-9449-0DD7-3493-D64D8AE13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DE1D41-7633-F7FE-3414-4DA1FDD29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D486AF-E402-35F8-F3AE-68C554DD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08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0EADBB-779B-AE21-6FEC-373AF8FA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4BC332-382C-7A89-872B-9BD9B64E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007586-A17C-40F4-515B-B320857A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88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0F470-08C4-A9D0-3A94-03D41487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F2CCB6-D35E-FD01-761B-492497F1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4CEBDA-B5A6-4A14-3C41-496290C66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CE67F8-8C58-3145-F6A5-E7FA9B971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410B3B-480B-D435-B41E-5A013929E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DE871-EFA8-7CB6-00CD-B78083E3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12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D8D43-3D4D-F3E7-C4D4-2CAA1115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B88210A-5A8F-E0B2-A063-A13C53A7A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CB5FEB-85F2-5DE8-F623-C2ACAE7FA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BA28FA-3838-982B-566F-0EAE5F4B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6B21B5-E62E-D84B-4C34-DFCDD6ED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0439C-B98F-3644-1275-B5D12CB08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851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7A7290-75C0-230E-EF4D-30DD3A5EA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23B27D-025B-18CE-F797-52B0DBA24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7631A-E46D-4FFC-8825-4FE4EDD3D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ADE94-2CF8-4189-911B-156BA050F20C}" type="datetimeFigureOut">
              <a:rPr lang="ko-KR" altLang="en-US" smtClean="0"/>
              <a:t>2023-09-15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EE85A0-3A8B-E901-3E0E-2D8016445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4D21D9-1320-A9BD-3B8A-8A59E0B6E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39189-4E5C-4A5F-996E-DCA31BD07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2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3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5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66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94.png"/><Relationship Id="rId10" Type="http://schemas.openxmlformats.org/officeDocument/2006/relationships/image" Target="../media/image68.png"/><Relationship Id="rId4" Type="http://schemas.openxmlformats.org/officeDocument/2006/relationships/image" Target="../media/image93.png"/><Relationship Id="rId9" Type="http://schemas.openxmlformats.org/officeDocument/2006/relationships/image" Target="../media/image67.png"/><Relationship Id="rId14" Type="http://schemas.openxmlformats.org/officeDocument/2006/relationships/image" Target="../media/image10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76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image" Target="../media/image75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77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05.png"/><Relationship Id="rId4" Type="http://schemas.openxmlformats.org/officeDocument/2006/relationships/image" Target="../media/image1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05.png"/><Relationship Id="rId9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26" Type="http://schemas.openxmlformats.org/officeDocument/2006/relationships/image" Target="../media/image161.png"/><Relationship Id="rId39" Type="http://schemas.openxmlformats.org/officeDocument/2006/relationships/image" Target="../media/image174.png"/><Relationship Id="rId21" Type="http://schemas.openxmlformats.org/officeDocument/2006/relationships/image" Target="../media/image156.png"/><Relationship Id="rId34" Type="http://schemas.openxmlformats.org/officeDocument/2006/relationships/image" Target="../media/image169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5" Type="http://schemas.openxmlformats.org/officeDocument/2006/relationships/image" Target="../media/image160.png"/><Relationship Id="rId33" Type="http://schemas.openxmlformats.org/officeDocument/2006/relationships/image" Target="../media/image168.png"/><Relationship Id="rId38" Type="http://schemas.openxmlformats.org/officeDocument/2006/relationships/image" Target="../media/image173.png"/><Relationship Id="rId2" Type="http://schemas.openxmlformats.org/officeDocument/2006/relationships/image" Target="../media/image137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24" Type="http://schemas.openxmlformats.org/officeDocument/2006/relationships/image" Target="../media/image159.png"/><Relationship Id="rId32" Type="http://schemas.openxmlformats.org/officeDocument/2006/relationships/image" Target="../media/image167.png"/><Relationship Id="rId37" Type="http://schemas.openxmlformats.org/officeDocument/2006/relationships/image" Target="../media/image172.png"/><Relationship Id="rId40" Type="http://schemas.openxmlformats.org/officeDocument/2006/relationships/image" Target="../media/image175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23" Type="http://schemas.openxmlformats.org/officeDocument/2006/relationships/image" Target="../media/image158.png"/><Relationship Id="rId28" Type="http://schemas.openxmlformats.org/officeDocument/2006/relationships/image" Target="../media/image163.png"/><Relationship Id="rId36" Type="http://schemas.openxmlformats.org/officeDocument/2006/relationships/image" Target="../media/image171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31" Type="http://schemas.openxmlformats.org/officeDocument/2006/relationships/image" Target="../media/image166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Relationship Id="rId22" Type="http://schemas.openxmlformats.org/officeDocument/2006/relationships/image" Target="../media/image157.png"/><Relationship Id="rId27" Type="http://schemas.openxmlformats.org/officeDocument/2006/relationships/image" Target="../media/image162.png"/><Relationship Id="rId30" Type="http://schemas.openxmlformats.org/officeDocument/2006/relationships/image" Target="../media/image165.png"/><Relationship Id="rId35" Type="http://schemas.openxmlformats.org/officeDocument/2006/relationships/image" Target="../media/image170.png"/><Relationship Id="rId8" Type="http://schemas.openxmlformats.org/officeDocument/2006/relationships/image" Target="../media/image143.png"/><Relationship Id="rId3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image" Target="../media/image196.pn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19" Type="http://schemas.openxmlformats.org/officeDocument/2006/relationships/image" Target="../media/image213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vpost.co.kr/wp/%EC%A0%84%EA%B8%B0%EC%B0%A8-%EB%B0%B0%ED%84%B0%EB%A6%AC-%EC%88%98%EB%AA%85%EC%9D%80-%EC%96%BC%EB%A7%88/" TargetMode="External"/><Relationship Id="rId3" Type="http://schemas.openxmlformats.org/officeDocument/2006/relationships/hyperlink" Target="https://www.etnews.com/20230307000247" TargetMode="External"/><Relationship Id="rId7" Type="http://schemas.openxmlformats.org/officeDocument/2006/relationships/hyperlink" Target="https://www.kita.net/cmmrcInfo/cmmrcNews/cmmrcNews/cmmrcNewsDetail.do?pageIndex=1&amp;nIndex=71913&amp;sSiteid=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osun.com/economy/auto/2022/06/22/4I66DIEYH5F4TCVGCDJVGACXNE/" TargetMode="External"/><Relationship Id="rId5" Type="http://schemas.openxmlformats.org/officeDocument/2006/relationships/hyperlink" Target="https://inside.lgensol.com/2022/06/%EB%B0%B0%ED%84%B0%EB%A6%AC-%EC%9A%A9%EC%96%B4%EC%82%AC%EC%A0%84-dod-depth-of-discharge/" TargetMode="External"/><Relationship Id="rId4" Type="http://schemas.openxmlformats.org/officeDocument/2006/relationships/hyperlink" Target="https://news.mt.co.kr/mtview.php?no=2021101314444983182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B75B26-696A-E92C-6A48-354C4EB130A5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-6311623" y="0"/>
            <a:chExt cx="12191980" cy="68579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DAC2A4-4C17-CC0B-57A3-0A0E430ED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" r="8167" b="9091"/>
            <a:stretch/>
          </p:blipFill>
          <p:spPr>
            <a:xfrm>
              <a:off x="-6311623" y="0"/>
              <a:ext cx="12191980" cy="685799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52DA64-3F6F-15F4-459E-42853F73839F}"/>
                </a:ext>
              </a:extLst>
            </p:cNvPr>
            <p:cNvSpPr/>
            <p:nvPr/>
          </p:nvSpPr>
          <p:spPr>
            <a:xfrm>
              <a:off x="-5383438" y="2909455"/>
              <a:ext cx="5084618" cy="2161309"/>
            </a:xfrm>
            <a:prstGeom prst="rect">
              <a:avLst/>
            </a:prstGeom>
            <a:solidFill>
              <a:srgbClr val="D1D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687DD4-CEA2-B52C-CF13-15CC41D46B52}"/>
              </a:ext>
            </a:extLst>
          </p:cNvPr>
          <p:cNvSpPr/>
          <p:nvPr/>
        </p:nvSpPr>
        <p:spPr>
          <a:xfrm>
            <a:off x="-1" y="0"/>
            <a:ext cx="12194401" cy="685800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7877AA0-925B-D1CC-98A8-502EF89A240E}"/>
              </a:ext>
            </a:extLst>
          </p:cNvPr>
          <p:cNvSpPr txBox="1">
            <a:spLocks/>
          </p:cNvSpPr>
          <p:nvPr/>
        </p:nvSpPr>
        <p:spPr>
          <a:xfrm>
            <a:off x="1151823" y="1888690"/>
            <a:ext cx="988835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Web3.0 </a:t>
            </a:r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토이</a:t>
            </a:r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</a:t>
            </a:r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팀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D3DDF15D-FD57-FD63-BE81-A47F6F447F95}"/>
              </a:ext>
            </a:extLst>
          </p:cNvPr>
          <p:cNvSpPr txBox="1">
            <a:spLocks/>
          </p:cNvSpPr>
          <p:nvPr/>
        </p:nvSpPr>
        <p:spPr>
          <a:xfrm>
            <a:off x="1524000" y="3955982"/>
            <a:ext cx="9144000" cy="955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2023.09.15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971B83F-49E6-8A9E-2638-D671ACFEEC93}"/>
              </a:ext>
            </a:extLst>
          </p:cNvPr>
          <p:cNvCxnSpPr>
            <a:cxnSpLocks/>
          </p:cNvCxnSpPr>
          <p:nvPr/>
        </p:nvCxnSpPr>
        <p:spPr>
          <a:xfrm>
            <a:off x="5382491" y="3740728"/>
            <a:ext cx="142701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609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586" y="1105389"/>
            <a:ext cx="1714286" cy="3447619"/>
            <a:chOff x="1143879" y="1658083"/>
            <a:chExt cx="2571429" cy="517142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43879" y="1658083"/>
              <a:ext cx="2564324" cy="5167404"/>
              <a:chOff x="1143879" y="1658083"/>
              <a:chExt cx="2564324" cy="516740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38283" y="-787540"/>
                <a:ext cx="5128649" cy="10334809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43879" y="1658083"/>
                <a:ext cx="2564324" cy="516740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94077" y="1785035"/>
              <a:ext cx="2256418" cy="4885931"/>
              <a:chOff x="1294077" y="1785035"/>
              <a:chExt cx="2256418" cy="488593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94077" y="1785035"/>
                <a:ext cx="2256418" cy="488593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862155" y="1105389"/>
            <a:ext cx="1714286" cy="3447619"/>
            <a:chOff x="4293232" y="1658083"/>
            <a:chExt cx="2571429" cy="517142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293232" y="1658083"/>
              <a:ext cx="2564324" cy="5167404"/>
              <a:chOff x="4293232" y="1658083"/>
              <a:chExt cx="2564324" cy="516740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011070" y="-787540"/>
                <a:ext cx="5128649" cy="10334809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293232" y="1658083"/>
                <a:ext cx="2564324" cy="516740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443431" y="1785035"/>
              <a:ext cx="2256418" cy="4885931"/>
              <a:chOff x="4443431" y="1785035"/>
              <a:chExt cx="2256418" cy="488593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443431" y="1785035"/>
                <a:ext cx="2256418" cy="488593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087598" y="490218"/>
            <a:ext cx="1714286" cy="3447619"/>
            <a:chOff x="7631396" y="735326"/>
            <a:chExt cx="2571429" cy="517142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631396" y="735326"/>
              <a:ext cx="2564324" cy="5167404"/>
              <a:chOff x="7631396" y="735326"/>
              <a:chExt cx="2564324" cy="5167404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349233" y="-1710297"/>
                <a:ext cx="5128649" cy="10334809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631396" y="735326"/>
                <a:ext cx="2564324" cy="516740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781594" y="862278"/>
              <a:ext cx="2256418" cy="4885931"/>
              <a:chOff x="7781594" y="862278"/>
              <a:chExt cx="2256418" cy="488593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81594" y="862278"/>
                <a:ext cx="2256418" cy="4885931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7171499" y="490218"/>
            <a:ext cx="1714286" cy="3447619"/>
            <a:chOff x="10757248" y="735326"/>
            <a:chExt cx="2571429" cy="517142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757248" y="735326"/>
              <a:ext cx="2564324" cy="5167404"/>
              <a:chOff x="10757248" y="735326"/>
              <a:chExt cx="2564324" cy="5167404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75086" y="-1710297"/>
                <a:ext cx="5128649" cy="10334809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0757248" y="735326"/>
                <a:ext cx="2564324" cy="51674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907446" y="862278"/>
              <a:ext cx="2256418" cy="4885931"/>
              <a:chOff x="10907446" y="862278"/>
              <a:chExt cx="2256418" cy="488593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907446" y="862278"/>
                <a:ext cx="2256418" cy="488593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9205753" y="535801"/>
            <a:ext cx="1714286" cy="3447619"/>
            <a:chOff x="13808629" y="803700"/>
            <a:chExt cx="2571429" cy="517142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808629" y="803700"/>
              <a:ext cx="2564324" cy="5167404"/>
              <a:chOff x="13808629" y="803700"/>
              <a:chExt cx="2564324" cy="51674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526467" y="-1641923"/>
                <a:ext cx="5128649" cy="10334809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3808629" y="803700"/>
                <a:ext cx="2564324" cy="51674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958828" y="930652"/>
              <a:ext cx="2256418" cy="4885931"/>
              <a:chOff x="13958828" y="930652"/>
              <a:chExt cx="2256418" cy="488593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58828" y="930652"/>
                <a:ext cx="2256418" cy="4885931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5484740" y="2919741"/>
            <a:ext cx="1714286" cy="3447619"/>
            <a:chOff x="8227110" y="4379611"/>
            <a:chExt cx="2571429" cy="517142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8227110" y="4379611"/>
              <a:ext cx="2564324" cy="5167404"/>
              <a:chOff x="8227110" y="4379611"/>
              <a:chExt cx="2564324" cy="5167404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44948" y="1933987"/>
                <a:ext cx="5128649" cy="10334809"/>
              </a:xfrm>
              <a:prstGeom prst="rect">
                <a:avLst/>
              </a:prstGeom>
            </p:spPr>
          </p:pic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227110" y="4379611"/>
                <a:ext cx="2564324" cy="5167404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377309" y="4506562"/>
              <a:ext cx="2256418" cy="4885931"/>
              <a:chOff x="8377309" y="4506562"/>
              <a:chExt cx="2256418" cy="488593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377309" y="4506562"/>
                <a:ext cx="2256418" cy="4885931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7496204" y="2904048"/>
            <a:ext cx="1714286" cy="3447619"/>
            <a:chOff x="11244305" y="4356071"/>
            <a:chExt cx="2571429" cy="517142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1244305" y="4356071"/>
              <a:ext cx="2564324" cy="5167404"/>
              <a:chOff x="11244305" y="4356071"/>
              <a:chExt cx="2564324" cy="516740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962143" y="1910448"/>
                <a:ext cx="5128649" cy="10334809"/>
              </a:xfrm>
              <a:prstGeom prst="rect">
                <a:avLst/>
              </a:prstGeom>
            </p:spPr>
          </p:pic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244305" y="4356071"/>
                <a:ext cx="2564324" cy="516740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1394503" y="4483023"/>
              <a:ext cx="2256418" cy="4885931"/>
              <a:chOff x="11394503" y="4483023"/>
              <a:chExt cx="2256418" cy="488593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394503" y="4483023"/>
                <a:ext cx="2256418" cy="4885931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573162" y="2909746"/>
            <a:ext cx="1714286" cy="3447619"/>
            <a:chOff x="14359743" y="4364618"/>
            <a:chExt cx="2571429" cy="517142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14359743" y="4364618"/>
              <a:ext cx="2564324" cy="5167404"/>
              <a:chOff x="14359743" y="4364618"/>
              <a:chExt cx="2564324" cy="5167404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3077581" y="1918994"/>
                <a:ext cx="5128649" cy="10334809"/>
              </a:xfrm>
              <a:prstGeom prst="rect">
                <a:avLst/>
              </a:prstGeom>
            </p:spPr>
          </p:pic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359743" y="4364618"/>
                <a:ext cx="2564324" cy="5167404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14509941" y="4491569"/>
              <a:ext cx="2256418" cy="4885931"/>
              <a:chOff x="14509941" y="4491569"/>
              <a:chExt cx="2256418" cy="4885931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509941" y="4491569"/>
                <a:ext cx="2256418" cy="4885931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3529" y="388058"/>
            <a:ext cx="4208995" cy="793623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3217" y="4847504"/>
            <a:ext cx="3956191" cy="12879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5181" y="1081334"/>
            <a:ext cx="2495238" cy="5022222"/>
            <a:chOff x="382771" y="1622000"/>
            <a:chExt cx="3742857" cy="753333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382771" y="1622000"/>
              <a:ext cx="3736939" cy="7530356"/>
              <a:chOff x="382771" y="1622000"/>
              <a:chExt cx="3736939" cy="753035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485699" y="-1941959"/>
                <a:ext cx="7473878" cy="1506071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82771" y="1622000"/>
                <a:ext cx="3736939" cy="753035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01652" y="1807004"/>
              <a:ext cx="3288232" cy="7120170"/>
              <a:chOff x="601652" y="1807004"/>
              <a:chExt cx="3288232" cy="712017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1652" y="1807004"/>
                <a:ext cx="3288232" cy="712017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488792" y="1030540"/>
            <a:ext cx="5121278" cy="2065451"/>
            <a:chOff x="5233188" y="1545809"/>
            <a:chExt cx="7681917" cy="30981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3188" y="1545809"/>
              <a:ext cx="7681917" cy="30981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95238" y="3708704"/>
            <a:ext cx="2705235" cy="2787469"/>
            <a:chOff x="9142857" y="5563056"/>
            <a:chExt cx="4057852" cy="41812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5563056"/>
              <a:ext cx="4057852" cy="41812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43162" y="3346901"/>
            <a:ext cx="8406485" cy="81671"/>
            <a:chOff x="5314742" y="5020350"/>
            <a:chExt cx="12609728" cy="1225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14742" y="5020350"/>
              <a:ext cx="12609728" cy="1225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55210" y="3740450"/>
            <a:ext cx="2594221" cy="2725016"/>
            <a:chOff x="5182814" y="5610675"/>
            <a:chExt cx="3891332" cy="408752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2814" y="5610675"/>
              <a:ext cx="3891332" cy="408752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14726" y="349963"/>
            <a:ext cx="4208995" cy="79362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82889" y="808743"/>
            <a:ext cx="2540499" cy="57409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55734" y="3370649"/>
            <a:ext cx="5987324" cy="5740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07234" y="4323259"/>
            <a:ext cx="2761941" cy="134772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9005" y="1574625"/>
            <a:ext cx="2835223" cy="10666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0682" y="349963"/>
            <a:ext cx="4496011" cy="79362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1323" y="1197029"/>
            <a:ext cx="6316909" cy="8291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110" y="1060355"/>
            <a:ext cx="1021965" cy="9926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7348" y="2128437"/>
            <a:ext cx="4586241" cy="517593"/>
            <a:chOff x="1826022" y="3192655"/>
            <a:chExt cx="6879362" cy="7763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6022" y="3192655"/>
              <a:ext cx="6879362" cy="7763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9780" y="2128437"/>
            <a:ext cx="6177989" cy="3522754"/>
            <a:chOff x="8819670" y="3192655"/>
            <a:chExt cx="9266983" cy="528413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9670" y="3192655"/>
              <a:ext cx="9266983" cy="5284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7348" y="4563392"/>
            <a:ext cx="4456898" cy="1356285"/>
            <a:chOff x="1826022" y="6845087"/>
            <a:chExt cx="6685347" cy="20344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6022" y="6845087"/>
              <a:ext cx="6685347" cy="20344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9770" y="2095949"/>
            <a:ext cx="5138334" cy="7165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0404" y="2730434"/>
            <a:ext cx="4275197" cy="227605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47728" y="4682522"/>
            <a:ext cx="3952517" cy="12128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9491" y="1004019"/>
            <a:ext cx="2577778" cy="5193651"/>
            <a:chOff x="1124236" y="1506029"/>
            <a:chExt cx="3866667" cy="77904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24236" y="1506029"/>
              <a:ext cx="3865335" cy="7789087"/>
              <a:chOff x="1124236" y="1506029"/>
              <a:chExt cx="3865335" cy="778908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8431" y="-2180381"/>
                <a:ext cx="7730669" cy="155781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24236" y="1506029"/>
                <a:ext cx="3865335" cy="778908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0637" y="1697390"/>
              <a:ext cx="3401211" cy="7364808"/>
              <a:chOff x="1350637" y="1697390"/>
              <a:chExt cx="3401211" cy="736480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0637" y="1697390"/>
                <a:ext cx="3401211" cy="7364808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20682" y="349963"/>
            <a:ext cx="4496011" cy="7936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75755" y="1184950"/>
            <a:ext cx="693755" cy="688177"/>
            <a:chOff x="3863632" y="1777424"/>
            <a:chExt cx="1040633" cy="10322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3632" y="1777424"/>
              <a:ext cx="1040633" cy="10322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75991" y="1027085"/>
            <a:ext cx="1638095" cy="3295238"/>
            <a:chOff x="8513985" y="1540627"/>
            <a:chExt cx="2457143" cy="49428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513985" y="1540627"/>
              <a:ext cx="2452495" cy="4942056"/>
              <a:chOff x="8513985" y="1540627"/>
              <a:chExt cx="2452495" cy="494205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287737" y="-798344"/>
                <a:ext cx="4904990" cy="9884112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13985" y="1540627"/>
                <a:ext cx="2452495" cy="49420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8657633" y="1662042"/>
              <a:ext cx="2158016" cy="4672857"/>
              <a:chOff x="8657633" y="1662042"/>
              <a:chExt cx="2158016" cy="467285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657633" y="1662042"/>
                <a:ext cx="2158016" cy="467285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3632634" y="1018201"/>
            <a:ext cx="1625397" cy="3276191"/>
            <a:chOff x="5448951" y="1527302"/>
            <a:chExt cx="2438095" cy="49142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448951" y="1527302"/>
              <a:ext cx="2437782" cy="4912408"/>
              <a:chOff x="5448951" y="1527302"/>
              <a:chExt cx="2437782" cy="491240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30060" y="-797636"/>
                <a:ext cx="4875565" cy="9824816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448951" y="1527302"/>
                <a:ext cx="2437782" cy="49124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591738" y="1647990"/>
              <a:ext cx="2145070" cy="4644824"/>
              <a:chOff x="5591738" y="1647990"/>
              <a:chExt cx="2145070" cy="464482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91738" y="1647990"/>
                <a:ext cx="2145070" cy="4644824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7658994" y="981586"/>
            <a:ext cx="1650793" cy="3320635"/>
            <a:chOff x="11488490" y="1472379"/>
            <a:chExt cx="2476190" cy="498095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488490" y="1472379"/>
              <a:ext cx="2468034" cy="4973368"/>
              <a:chOff x="11488490" y="1472379"/>
              <a:chExt cx="2468034" cy="4973368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254473" y="-881410"/>
                <a:ext cx="4936067" cy="9946735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488490" y="1472379"/>
                <a:ext cx="2468034" cy="497336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633048" y="1594564"/>
              <a:ext cx="2171689" cy="4702464"/>
              <a:chOff x="11633048" y="1594564"/>
              <a:chExt cx="2171689" cy="470246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633048" y="1594564"/>
                <a:ext cx="2171689" cy="4702464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7658994" y="4412516"/>
            <a:ext cx="4317601" cy="1861592"/>
            <a:chOff x="11488490" y="6618774"/>
            <a:chExt cx="6476401" cy="279238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8490" y="6618774"/>
              <a:ext cx="6476401" cy="279238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474274" y="-1770100"/>
            <a:ext cx="4114286" cy="4114286"/>
            <a:chOff x="14211411" y="-2655150"/>
            <a:chExt cx="6171429" cy="617142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211411" y="-2655150"/>
              <a:ext cx="6171429" cy="617142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27961" y="4025446"/>
            <a:ext cx="2808149" cy="45851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80305" y="4793848"/>
            <a:ext cx="3524888" cy="960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20682" y="349963"/>
            <a:ext cx="4496011" cy="79362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71338" y="1729994"/>
            <a:ext cx="4848301" cy="527064"/>
            <a:chOff x="2057007" y="2594991"/>
            <a:chExt cx="7272451" cy="7905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007" y="2594991"/>
              <a:ext cx="7272451" cy="7905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3554" y="2400190"/>
            <a:ext cx="2826309" cy="3709118"/>
            <a:chOff x="2075330" y="3600285"/>
            <a:chExt cx="4239463" cy="55636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5330" y="3600285"/>
              <a:ext cx="4239463" cy="55636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13208" y="2400191"/>
            <a:ext cx="2834047" cy="3688863"/>
            <a:chOff x="6619812" y="3600285"/>
            <a:chExt cx="4251070" cy="55332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9812" y="3600285"/>
              <a:ext cx="4251070" cy="55332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8989" y="2678559"/>
            <a:ext cx="4772540" cy="2684554"/>
            <a:chOff x="2773483" y="4017838"/>
            <a:chExt cx="7158810" cy="40268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3483" y="4017838"/>
              <a:ext cx="7158810" cy="402683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77723" y="3085972"/>
            <a:ext cx="4606714" cy="1581169"/>
            <a:chOff x="11216584" y="4628957"/>
            <a:chExt cx="6910071" cy="23717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6584" y="4628957"/>
              <a:ext cx="6910071" cy="23717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2935" y="1698334"/>
            <a:ext cx="4666914" cy="70256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0346" y="1068981"/>
            <a:ext cx="6316909" cy="8291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6864" y="905556"/>
            <a:ext cx="1021965" cy="9926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63111" y="2379594"/>
            <a:ext cx="5893435" cy="7767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16002" y="3341697"/>
            <a:ext cx="4130755" cy="12533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46357" y="4815593"/>
            <a:ext cx="3558763" cy="1212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6254E6-C1EE-A806-1AD6-9BA4FBBAC02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8057" y="1039647"/>
            <a:ext cx="6118646" cy="6023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9491" y="1004019"/>
            <a:ext cx="2577778" cy="5193651"/>
            <a:chOff x="1124236" y="1506029"/>
            <a:chExt cx="3866667" cy="779047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24236" y="1506029"/>
              <a:ext cx="3865335" cy="7789087"/>
              <a:chOff x="1124236" y="1506029"/>
              <a:chExt cx="3865335" cy="778908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808431" y="-2180381"/>
                <a:ext cx="7730669" cy="15578174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24236" y="1506029"/>
                <a:ext cx="3865335" cy="778908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350637" y="1697390"/>
              <a:ext cx="3401211" cy="7364808"/>
              <a:chOff x="1350637" y="1697390"/>
              <a:chExt cx="3401211" cy="736480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50637" y="1697390"/>
                <a:ext cx="3401211" cy="7364808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888889" y="1753056"/>
            <a:ext cx="2273016" cy="895409"/>
            <a:chOff x="1333333" y="2629583"/>
            <a:chExt cx="3409524" cy="13431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3333" y="2629583"/>
              <a:ext cx="3409524" cy="13431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30407" y="2356730"/>
            <a:ext cx="4550285" cy="3056537"/>
            <a:chOff x="5445610" y="3535094"/>
            <a:chExt cx="6825428" cy="45848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5610" y="3535094"/>
              <a:ext cx="6825428" cy="45848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01659" y="3866751"/>
            <a:ext cx="1434963" cy="38095"/>
            <a:chOff x="14552487" y="5800125"/>
            <a:chExt cx="2152445" cy="5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52487" y="5800125"/>
              <a:ext cx="2152445" cy="5714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53417" y="349963"/>
            <a:ext cx="4660493" cy="7936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36555" y="1471710"/>
            <a:ext cx="4520719" cy="69098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28268" y="1967768"/>
            <a:ext cx="6439901" cy="61091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37095" y="5538455"/>
            <a:ext cx="5648821" cy="8629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91329" y="3440568"/>
            <a:ext cx="1901351" cy="11481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20903" y="3196051"/>
            <a:ext cx="1465051" cy="592024"/>
            <a:chOff x="14431354" y="4794077"/>
            <a:chExt cx="2197576" cy="8880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71024" y="4381680"/>
              <a:ext cx="4241617" cy="191210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29920" y="4797520"/>
              <a:ext cx="1162422" cy="12779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3601" y="3910395"/>
            <a:ext cx="1465051" cy="624561"/>
            <a:chOff x="14450402" y="5865592"/>
            <a:chExt cx="2197576" cy="9368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90072" y="5453195"/>
              <a:ext cx="4241617" cy="1912103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55169" y="6037360"/>
              <a:ext cx="790536" cy="1106479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34613" y="4486624"/>
            <a:ext cx="1313363" cy="36969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734613" y="3552513"/>
            <a:ext cx="1313363" cy="3696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94404" y="1085006"/>
            <a:ext cx="5494086" cy="2924713"/>
            <a:chOff x="9591606" y="1627508"/>
            <a:chExt cx="8241129" cy="43870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91606" y="1627508"/>
              <a:ext cx="8241129" cy="43870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649" y="5078051"/>
            <a:ext cx="4114286" cy="866165"/>
            <a:chOff x="1916473" y="7617076"/>
            <a:chExt cx="6171429" cy="1299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6473" y="7617076"/>
              <a:ext cx="6171429" cy="12992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6785" y="1085006"/>
            <a:ext cx="4674426" cy="2962286"/>
            <a:chOff x="1420177" y="1627508"/>
            <a:chExt cx="7011639" cy="4443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177" y="1627508"/>
              <a:ext cx="7011639" cy="4443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53417" y="349963"/>
            <a:ext cx="4660493" cy="7936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5257" y="4235075"/>
            <a:ext cx="4327351" cy="68274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6440" y="4114389"/>
            <a:ext cx="5105808" cy="4740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816" y="1063683"/>
            <a:ext cx="4617261" cy="3133141"/>
            <a:chOff x="1163723" y="1595524"/>
            <a:chExt cx="6925891" cy="4699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723" y="1595524"/>
              <a:ext cx="6925891" cy="4699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43668" y="2253978"/>
            <a:ext cx="6219029" cy="3020116"/>
            <a:chOff x="8615501" y="3380967"/>
            <a:chExt cx="9328544" cy="45301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5501" y="3380967"/>
              <a:ext cx="9328544" cy="453017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53417" y="349963"/>
            <a:ext cx="4660493" cy="793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04688" y="4338937"/>
            <a:ext cx="7333771" cy="5349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88325" y="4774161"/>
            <a:ext cx="6380216" cy="53493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22935" y="5204161"/>
            <a:ext cx="7030661" cy="5349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78155" y="1280625"/>
            <a:ext cx="8146655" cy="5843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11997" y="1670774"/>
            <a:ext cx="4125531" cy="5843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244" y="1278173"/>
            <a:ext cx="2152381" cy="4336508"/>
            <a:chOff x="1438866" y="1917260"/>
            <a:chExt cx="3228571" cy="65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38866" y="1917260"/>
              <a:ext cx="3225816" cy="6500386"/>
              <a:chOff x="1438866" y="1917260"/>
              <a:chExt cx="3225816" cy="650038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74042" y="-1159235"/>
                <a:ext cx="6451633" cy="13000771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38866" y="1917260"/>
                <a:ext cx="3225816" cy="65003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27809" y="2076960"/>
              <a:ext cx="2838482" cy="6146303"/>
              <a:chOff x="1627809" y="2076960"/>
              <a:chExt cx="2838482" cy="6146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27809" y="2076960"/>
                <a:ext cx="2838482" cy="6146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408455" y="1241271"/>
            <a:ext cx="2171429" cy="4374603"/>
            <a:chOff x="5112682" y="1861905"/>
            <a:chExt cx="3257143" cy="656190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112682" y="1861905"/>
              <a:ext cx="3255178" cy="6559552"/>
              <a:chOff x="5112682" y="1861905"/>
              <a:chExt cx="3255178" cy="655955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85093" y="-1242592"/>
                <a:ext cx="6510355" cy="13119104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112682" y="1861905"/>
                <a:ext cx="3255178" cy="655955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303345" y="2023059"/>
              <a:ext cx="2864318" cy="6202247"/>
              <a:chOff x="5303345" y="2023059"/>
              <a:chExt cx="2864318" cy="620224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303345" y="2023059"/>
                <a:ext cx="2864318" cy="6202247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051958" y="1241271"/>
            <a:ext cx="2171429" cy="4374603"/>
            <a:chOff x="9077936" y="1861905"/>
            <a:chExt cx="3257143" cy="65619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077936" y="1861905"/>
              <a:ext cx="3255178" cy="6559552"/>
              <a:chOff x="9077936" y="1861905"/>
              <a:chExt cx="3255178" cy="655955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50347" y="-1242592"/>
                <a:ext cx="6510355" cy="1311910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77936" y="1861905"/>
                <a:ext cx="3255178" cy="655955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68599" y="2023059"/>
              <a:ext cx="2864318" cy="6202247"/>
              <a:chOff x="9268599" y="2023059"/>
              <a:chExt cx="2864318" cy="620224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68599" y="2023059"/>
                <a:ext cx="2864318" cy="620224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373534" y="1980567"/>
            <a:ext cx="3410593" cy="2692835"/>
            <a:chOff x="12560301" y="2970850"/>
            <a:chExt cx="5115889" cy="40392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60301" y="2970850"/>
              <a:ext cx="5115889" cy="403925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53417" y="349963"/>
            <a:ext cx="4660493" cy="79362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10670" y="2283805"/>
            <a:ext cx="2952701" cy="21116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CDAC2A4-4C17-CC0B-57A3-0A0E430ED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" r="8167" b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8D5B3E-C528-15E7-AEE4-3C5069A868A7}"/>
              </a:ext>
            </a:extLst>
          </p:cNvPr>
          <p:cNvSpPr/>
          <p:nvPr/>
        </p:nvSpPr>
        <p:spPr>
          <a:xfrm>
            <a:off x="-50521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D09FEA-2D07-3FC8-559A-083AFC7B4FE3}"/>
              </a:ext>
            </a:extLst>
          </p:cNvPr>
          <p:cNvSpPr/>
          <p:nvPr/>
        </p:nvSpPr>
        <p:spPr>
          <a:xfrm>
            <a:off x="-27662" y="-10"/>
            <a:ext cx="5731232" cy="68580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ACF4B84-1835-861D-6C85-0F0BC2862BA9}"/>
              </a:ext>
            </a:extLst>
          </p:cNvPr>
          <p:cNvSpPr/>
          <p:nvPr/>
        </p:nvSpPr>
        <p:spPr>
          <a:xfrm>
            <a:off x="548639" y="227740"/>
            <a:ext cx="1068405" cy="102027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7B3D2-0726-50BF-1712-23C37806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780" y="516544"/>
            <a:ext cx="1693666" cy="1020278"/>
          </a:xfrm>
          <a:solidFill>
            <a:srgbClr val="666666"/>
          </a:solidFill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FD1C2-AAF9-BA48-8556-5F8B0717E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83" y="1732933"/>
            <a:ext cx="5290887" cy="4351338"/>
          </a:xfrm>
          <a:solidFill>
            <a:srgbClr val="666666"/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ko-KR" altLang="en-US" sz="2400" b="1" dirty="0">
                <a:solidFill>
                  <a:schemeClr val="bg1"/>
                </a:solidFill>
              </a:rPr>
              <a:t>시장 현황과 전망</a:t>
            </a:r>
            <a:r>
              <a:rPr lang="en-US" altLang="ko-KR" sz="2400" b="1" dirty="0">
                <a:solidFill>
                  <a:schemeClr val="bg1"/>
                </a:solidFill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</a:rPr>
              <a:t>소비자의 니즈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sz="2400" b="1" dirty="0">
                <a:solidFill>
                  <a:schemeClr val="bg1"/>
                </a:solidFill>
              </a:rPr>
              <a:t>문제 상황 파악 및 접근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sz="2400" b="1" dirty="0">
                <a:solidFill>
                  <a:schemeClr val="bg1"/>
                </a:solidFill>
              </a:rPr>
              <a:t>개발 아이디어 제안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sz="2400" b="1" dirty="0">
                <a:solidFill>
                  <a:schemeClr val="bg1"/>
                </a:solidFill>
              </a:rPr>
              <a:t>의의 및 한계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romanUcPeriod"/>
            </a:pPr>
            <a:endParaRPr lang="en-US" altLang="ko-KR" sz="2400" b="1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ko-KR" altLang="en-US" sz="2400" b="1" dirty="0">
                <a:solidFill>
                  <a:schemeClr val="bg1"/>
                </a:solidFill>
              </a:rPr>
              <a:t>참고 문헌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96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30218" y="381328"/>
            <a:ext cx="5283287" cy="8157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79584" y="1525560"/>
            <a:ext cx="1143645" cy="2642631"/>
            <a:chOff x="1319375" y="2288340"/>
            <a:chExt cx="1715467" cy="39639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9375" y="2288340"/>
              <a:ext cx="1715467" cy="39639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427" y="1529597"/>
            <a:ext cx="2790839" cy="2642631"/>
            <a:chOff x="3165639" y="2294395"/>
            <a:chExt cx="4186259" cy="39639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65639" y="2294395"/>
              <a:ext cx="4186259" cy="396394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097" y="1639249"/>
            <a:ext cx="1189930" cy="3146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2103" y="1924262"/>
            <a:ext cx="938605" cy="43797"/>
            <a:chOff x="1473154" y="2886392"/>
            <a:chExt cx="1407908" cy="656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473154" y="2886392"/>
              <a:ext cx="1407908" cy="656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33510" y="1573608"/>
            <a:ext cx="2041930" cy="42088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25730" y="1924262"/>
            <a:ext cx="2539804" cy="43797"/>
            <a:chOff x="3338595" y="2886392"/>
            <a:chExt cx="3809706" cy="6569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338595" y="2886392"/>
              <a:ext cx="3809706" cy="6569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90334" y="2006246"/>
            <a:ext cx="1190825" cy="3146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82103" y="2254114"/>
            <a:ext cx="938605" cy="43797"/>
            <a:chOff x="1473154" y="3381170"/>
            <a:chExt cx="1407908" cy="656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473154" y="3381170"/>
              <a:ext cx="1407908" cy="656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15889" y="1937799"/>
            <a:ext cx="1456381" cy="39548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225730" y="2254114"/>
            <a:ext cx="2539804" cy="43797"/>
            <a:chOff x="3338595" y="3381170"/>
            <a:chExt cx="3809706" cy="656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3338595" y="3381170"/>
              <a:ext cx="3809706" cy="6569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4150" y="2323700"/>
            <a:ext cx="1182921" cy="3146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82103" y="2590518"/>
            <a:ext cx="938605" cy="43797"/>
            <a:chOff x="1473154" y="3885777"/>
            <a:chExt cx="1407908" cy="656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473154" y="3885777"/>
              <a:ext cx="1407908" cy="6569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7382" y="2279625"/>
            <a:ext cx="3939244" cy="4208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265229" y="2953830"/>
            <a:ext cx="2547791" cy="43797"/>
            <a:chOff x="3397844" y="4430745"/>
            <a:chExt cx="3821686" cy="656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3397844" y="4430745"/>
              <a:ext cx="3821686" cy="6569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7105" y="2669143"/>
            <a:ext cx="1064209" cy="3146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95783" y="2552005"/>
            <a:ext cx="2914197" cy="52042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5695" y="2957014"/>
            <a:ext cx="938605" cy="43797"/>
            <a:chOff x="1538542" y="4435521"/>
            <a:chExt cx="1407908" cy="6569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538542" y="4435521"/>
              <a:ext cx="1407908" cy="656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82103" y="3316245"/>
            <a:ext cx="938605" cy="43797"/>
            <a:chOff x="1473154" y="4974367"/>
            <a:chExt cx="1407908" cy="6569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473154" y="4974367"/>
              <a:ext cx="1407908" cy="656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82103" y="3648567"/>
            <a:ext cx="938605" cy="43797"/>
            <a:chOff x="1473154" y="5472850"/>
            <a:chExt cx="1407908" cy="6569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473154" y="5472850"/>
              <a:ext cx="1407908" cy="6569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0063" y="3030283"/>
            <a:ext cx="1071391" cy="314673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3748" y="3360005"/>
            <a:ext cx="1202629" cy="31467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7807" y="3750575"/>
            <a:ext cx="1105867" cy="31467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265230" y="2570202"/>
            <a:ext cx="2519299" cy="43797"/>
            <a:chOff x="3397844" y="3855303"/>
            <a:chExt cx="3778949" cy="6569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3397844" y="3855303"/>
              <a:ext cx="3778949" cy="6569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265230" y="3316245"/>
            <a:ext cx="2576282" cy="43797"/>
            <a:chOff x="3397844" y="4974367"/>
            <a:chExt cx="3864423" cy="6569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3397844" y="4974367"/>
              <a:ext cx="3864423" cy="656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265230" y="3648567"/>
            <a:ext cx="2595277" cy="43797"/>
            <a:chOff x="3397844" y="5472850"/>
            <a:chExt cx="3892915" cy="6569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10800000">
              <a:off x="3397844" y="5472850"/>
              <a:ext cx="3892915" cy="65696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834765" y="2944228"/>
            <a:ext cx="2795065" cy="550036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416836" y="3328983"/>
            <a:ext cx="1511595" cy="43777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96599" y="3678916"/>
            <a:ext cx="1791299" cy="44505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010483" y="1543130"/>
            <a:ext cx="2967051" cy="2642631"/>
            <a:chOff x="7515724" y="2314695"/>
            <a:chExt cx="4450577" cy="3963946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15724" y="2314695"/>
              <a:ext cx="4450577" cy="396394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010483" y="1930015"/>
            <a:ext cx="2873960" cy="43797"/>
            <a:chOff x="7515724" y="2895022"/>
            <a:chExt cx="4310940" cy="6569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7515724" y="2895022"/>
              <a:ext cx="4310940" cy="656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91476" y="3316245"/>
            <a:ext cx="2825257" cy="43797"/>
            <a:chOff x="7637213" y="4974367"/>
            <a:chExt cx="4237886" cy="6569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0800000">
              <a:off x="7637213" y="4974367"/>
              <a:ext cx="4237886" cy="6569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79117" y="1033042"/>
            <a:ext cx="1071904" cy="55540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4951007" y="1139707"/>
            <a:ext cx="974856" cy="510449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5010483" y="1525560"/>
            <a:ext cx="2967051" cy="420600"/>
            <a:chOff x="7515724" y="2288340"/>
            <a:chExt cx="4450577" cy="630900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15724" y="2288340"/>
              <a:ext cx="4450577" cy="630900"/>
            </a:xfrm>
            <a:prstGeom prst="rect">
              <a:avLst/>
            </a:prstGeom>
          </p:spPr>
        </p:pic>
      </p:grpSp>
      <p:pic>
        <p:nvPicPr>
          <p:cNvPr id="73" name="Object 7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4449418" y="1560820"/>
            <a:ext cx="1957121" cy="467509"/>
          </a:xfrm>
          <a:prstGeom prst="rect">
            <a:avLst/>
          </a:prstGeom>
        </p:spPr>
      </p:pic>
      <p:pic>
        <p:nvPicPr>
          <p:cNvPr id="74" name="Object 7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5076629" y="3019841"/>
            <a:ext cx="1124144" cy="390265"/>
          </a:xfrm>
          <a:prstGeom prst="rect">
            <a:avLst/>
          </a:prstGeom>
        </p:spPr>
      </p:pic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4828938" y="2038830"/>
            <a:ext cx="3214677" cy="530989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5010483" y="2574239"/>
            <a:ext cx="2967051" cy="420600"/>
            <a:chOff x="7515724" y="3861358"/>
            <a:chExt cx="4450577" cy="63090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15724" y="3861358"/>
              <a:ext cx="4450577" cy="63090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320392" y="1129143"/>
            <a:ext cx="3595581" cy="3174477"/>
            <a:chOff x="12480587" y="1693714"/>
            <a:chExt cx="5393371" cy="476171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80587" y="1693714"/>
              <a:ext cx="5393371" cy="476171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3769986" y="2622468"/>
            <a:ext cx="3683794" cy="46750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879584" y="4566596"/>
            <a:ext cx="3855749" cy="920485"/>
            <a:chOff x="1319375" y="6849893"/>
            <a:chExt cx="5783624" cy="1380728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19375" y="6849893"/>
              <a:ext cx="5783624" cy="1380728"/>
            </a:xfrm>
            <a:prstGeom prst="rect">
              <a:avLst/>
            </a:prstGeom>
          </p:spPr>
        </p:pic>
      </p:grpSp>
      <p:pic>
        <p:nvPicPr>
          <p:cNvPr id="86" name="Object 85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008630" y="4620206"/>
            <a:ext cx="3038593" cy="873634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4812377" y="4433091"/>
            <a:ext cx="3855749" cy="568351"/>
            <a:chOff x="7218565" y="6649635"/>
            <a:chExt cx="5783624" cy="852527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18565" y="6649635"/>
              <a:ext cx="5783624" cy="852527"/>
            </a:xfrm>
            <a:prstGeom prst="rect">
              <a:avLst/>
            </a:prstGeom>
          </p:spPr>
        </p:pic>
      </p:grpSp>
      <p:pic>
        <p:nvPicPr>
          <p:cNvPr id="90" name="Object 8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4947772" y="4501147"/>
            <a:ext cx="2381075" cy="523507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4827374" y="5147626"/>
            <a:ext cx="3855749" cy="568351"/>
            <a:chOff x="7241061" y="7721438"/>
            <a:chExt cx="5783624" cy="852527"/>
          </a:xfrm>
        </p:grpSpPr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241061" y="7721438"/>
              <a:ext cx="5783624" cy="852527"/>
            </a:xfrm>
            <a:prstGeom prst="rect">
              <a:avLst/>
            </a:prstGeom>
          </p:spPr>
        </p:pic>
      </p:grpSp>
      <p:pic>
        <p:nvPicPr>
          <p:cNvPr id="94" name="Object 9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4962770" y="5215681"/>
            <a:ext cx="3015806" cy="5235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9244" y="1212296"/>
            <a:ext cx="2203175" cy="4438095"/>
            <a:chOff x="1438866" y="1818443"/>
            <a:chExt cx="3304762" cy="665714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438866" y="1818443"/>
              <a:ext cx="3299481" cy="6648828"/>
              <a:chOff x="1438866" y="1818443"/>
              <a:chExt cx="3299481" cy="664882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10875" y="-1328307"/>
                <a:ext cx="6598962" cy="1329765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38866" y="1818443"/>
                <a:ext cx="3299481" cy="664882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632124" y="1981790"/>
              <a:ext cx="2903301" cy="6286660"/>
              <a:chOff x="1632124" y="1981790"/>
              <a:chExt cx="2903301" cy="628666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2124" y="1981790"/>
                <a:ext cx="2903301" cy="628666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3399725" y="1212296"/>
            <a:ext cx="2203175" cy="4438095"/>
            <a:chOff x="5099587" y="1818443"/>
            <a:chExt cx="3304762" cy="6657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099587" y="1818443"/>
              <a:ext cx="3299481" cy="6648828"/>
              <a:chOff x="5099587" y="1818443"/>
              <a:chExt cx="3299481" cy="664882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449846" y="-1328307"/>
                <a:ext cx="6598962" cy="13297657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099587" y="1818443"/>
                <a:ext cx="3299481" cy="664882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292845" y="1981790"/>
              <a:ext cx="2903301" cy="6286660"/>
              <a:chOff x="5292845" y="1981790"/>
              <a:chExt cx="2903301" cy="628666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92845" y="1981790"/>
                <a:ext cx="2903301" cy="6286660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853968" y="1212295"/>
            <a:ext cx="4114286" cy="2880000"/>
            <a:chOff x="8780952" y="1818443"/>
            <a:chExt cx="6171429" cy="43200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80952" y="1818443"/>
              <a:ext cx="6171429" cy="432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917460" y="3901820"/>
            <a:ext cx="4114286" cy="1684286"/>
            <a:chOff x="8876190" y="5852729"/>
            <a:chExt cx="6171429" cy="2526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76190" y="5852729"/>
              <a:ext cx="6171429" cy="2526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71942" y="2652295"/>
            <a:ext cx="976341" cy="492448"/>
            <a:chOff x="2957913" y="3978443"/>
            <a:chExt cx="1464511" cy="73867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57913" y="3978443"/>
              <a:ext cx="1464511" cy="73867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2075" y="375359"/>
            <a:ext cx="4038169" cy="79362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27543" y="5574638"/>
            <a:ext cx="3943321" cy="59758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12592" y="1088981"/>
            <a:ext cx="2380953" cy="4800000"/>
            <a:chOff x="5118887" y="1633472"/>
            <a:chExt cx="3571429" cy="720000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118887" y="1633472"/>
              <a:ext cx="3568274" cy="7190476"/>
              <a:chOff x="5118887" y="1633472"/>
              <a:chExt cx="3568274" cy="719047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334750" y="-1769628"/>
                <a:ext cx="7136548" cy="14380952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118887" y="1633472"/>
                <a:ext cx="3568274" cy="719047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5327889" y="1810127"/>
              <a:ext cx="3139819" cy="6798804"/>
              <a:chOff x="5327889" y="1810127"/>
              <a:chExt cx="3139819" cy="67988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27889" y="1810127"/>
                <a:ext cx="3139819" cy="679880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247620" y="1060317"/>
            <a:ext cx="2355555" cy="4736508"/>
            <a:chOff x="9371429" y="1590476"/>
            <a:chExt cx="3533333" cy="71047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371429" y="1590476"/>
              <a:ext cx="3525738" cy="7104762"/>
              <a:chOff x="9371429" y="1590476"/>
              <a:chExt cx="3525738" cy="710476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608560" y="-1772057"/>
                <a:ext cx="7051476" cy="14209524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371429" y="1590476"/>
                <a:ext cx="3525738" cy="710476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577939" y="1765025"/>
              <a:ext cx="3102391" cy="6717759"/>
              <a:chOff x="9577939" y="1765025"/>
              <a:chExt cx="3102391" cy="671775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577939" y="1765025"/>
                <a:ext cx="3102391" cy="671775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94165" y="1088982"/>
            <a:ext cx="2412699" cy="4850793"/>
            <a:chOff x="1191248" y="1633472"/>
            <a:chExt cx="3619048" cy="727619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91248" y="1633472"/>
              <a:ext cx="3609816" cy="7274189"/>
              <a:chOff x="1191248" y="1633472"/>
              <a:chExt cx="3609816" cy="727418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613661" y="-1809248"/>
                <a:ext cx="7219633" cy="14548378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91248" y="1633472"/>
                <a:ext cx="3609816" cy="727418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02683" y="1812183"/>
              <a:ext cx="3176374" cy="6877957"/>
              <a:chOff x="1402683" y="1812183"/>
              <a:chExt cx="3176374" cy="687795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02683" y="1812183"/>
                <a:ext cx="3176374" cy="6877957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8841889" y="1128889"/>
            <a:ext cx="2350492" cy="4736508"/>
            <a:chOff x="13262833" y="1693333"/>
            <a:chExt cx="3525738" cy="71047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9964" y="-1669200"/>
              <a:ext cx="7051476" cy="142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62833" y="1693333"/>
              <a:ext cx="3525738" cy="710476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79563" y="1245255"/>
            <a:ext cx="2068261" cy="4478506"/>
            <a:chOff x="13469344" y="1867882"/>
            <a:chExt cx="3102391" cy="67177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69344" y="1867882"/>
              <a:ext cx="3102391" cy="671775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4157" y="375359"/>
            <a:ext cx="4392951" cy="7936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334" y="526051"/>
            <a:ext cx="1723307" cy="92085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474539" y="4269029"/>
            <a:ext cx="5341484" cy="613419"/>
            <a:chOff x="8211808" y="6403544"/>
            <a:chExt cx="8012226" cy="9201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808" y="6403544"/>
              <a:ext cx="8012226" cy="9201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54076" y="4150392"/>
            <a:ext cx="642010" cy="307501"/>
            <a:chOff x="7881113" y="6225587"/>
            <a:chExt cx="963015" cy="4612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1113" y="6225587"/>
              <a:ext cx="963015" cy="4612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8481" y="4122680"/>
            <a:ext cx="569827" cy="3434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474539" y="5113249"/>
            <a:ext cx="5341484" cy="613419"/>
            <a:chOff x="8211808" y="7669873"/>
            <a:chExt cx="8012226" cy="9201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808" y="7669873"/>
              <a:ext cx="8012226" cy="9201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54076" y="4994610"/>
            <a:ext cx="642010" cy="307501"/>
            <a:chOff x="7881113" y="7491915"/>
            <a:chExt cx="963015" cy="4612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1113" y="7491915"/>
              <a:ext cx="963015" cy="4612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4857" y="4966906"/>
            <a:ext cx="735091" cy="3434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35855" y="173890"/>
            <a:ext cx="3230271" cy="6509362"/>
            <a:chOff x="2153782" y="260835"/>
            <a:chExt cx="4845407" cy="97640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68922" y="-4360280"/>
              <a:ext cx="9690813" cy="1952808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3782" y="260835"/>
              <a:ext cx="4845407" cy="97640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5059" y="333812"/>
            <a:ext cx="2842401" cy="6154791"/>
            <a:chOff x="2437588" y="500717"/>
            <a:chExt cx="4263602" cy="923218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7588" y="500717"/>
              <a:ext cx="4263602" cy="92321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74539" y="3336227"/>
            <a:ext cx="5341484" cy="613419"/>
            <a:chOff x="8211808" y="5004341"/>
            <a:chExt cx="8012226" cy="92012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808" y="5004341"/>
              <a:ext cx="8012226" cy="9201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54076" y="3217589"/>
            <a:ext cx="642010" cy="307501"/>
            <a:chOff x="7881113" y="4826383"/>
            <a:chExt cx="963015" cy="46125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1113" y="4826383"/>
              <a:ext cx="963015" cy="46125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25929" y="3189881"/>
            <a:ext cx="736532" cy="3434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474539" y="2403603"/>
            <a:ext cx="5341484" cy="613419"/>
            <a:chOff x="8211808" y="3605404"/>
            <a:chExt cx="8012226" cy="92012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808" y="3605404"/>
              <a:ext cx="8012226" cy="92012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254076" y="2284965"/>
            <a:ext cx="642010" cy="307501"/>
            <a:chOff x="7881113" y="3427447"/>
            <a:chExt cx="963015" cy="46125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1113" y="3427447"/>
              <a:ext cx="963015" cy="461252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43262" y="2257255"/>
            <a:ext cx="559897" cy="3434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74539" y="1480599"/>
            <a:ext cx="5341484" cy="613419"/>
            <a:chOff x="8211808" y="2220898"/>
            <a:chExt cx="8012226" cy="92012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1808" y="2220898"/>
              <a:ext cx="8012226" cy="920128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2236" y="1562846"/>
            <a:ext cx="4522893" cy="56477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54076" y="1361961"/>
            <a:ext cx="642010" cy="307501"/>
            <a:chOff x="7881113" y="2042941"/>
            <a:chExt cx="963015" cy="46125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1113" y="2042941"/>
              <a:ext cx="963015" cy="46125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15167" y="1334252"/>
            <a:ext cx="729631" cy="34349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25873" y="5867831"/>
            <a:ext cx="736532" cy="34349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283778" y="1004211"/>
            <a:ext cx="912501" cy="912501"/>
            <a:chOff x="15425667" y="1506316"/>
            <a:chExt cx="1368751" cy="13687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41292" y="885114"/>
              <a:ext cx="2737503" cy="2737503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425667" y="1506316"/>
              <a:ext cx="1368751" cy="136875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07389" y="2483997"/>
            <a:ext cx="4893468" cy="58086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76188" y="3413935"/>
            <a:ext cx="5096693" cy="59711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231897" y="4325143"/>
            <a:ext cx="4920772" cy="57613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28564" y="5235778"/>
            <a:ext cx="4830865" cy="53318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653E78A-C84D-27E7-C7BA-14FA66296B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5D773-7EE9-9B2F-FC3F-99FCB1D6CFFA}"/>
              </a:ext>
            </a:extLst>
          </p:cNvPr>
          <p:cNvSpPr txBox="1"/>
          <p:nvPr/>
        </p:nvSpPr>
        <p:spPr>
          <a:xfrm>
            <a:off x="571500" y="4953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데모영상</a:t>
            </a:r>
          </a:p>
        </p:txBody>
      </p:sp>
      <p:pic>
        <p:nvPicPr>
          <p:cNvPr id="6" name="2팀 Demo(최종)">
            <a:hlinkClick r:id="" action="ppaction://media"/>
            <a:extLst>
              <a:ext uri="{FF2B5EF4-FFF2-40B4-BE49-F238E27FC236}">
                <a16:creationId xmlns:a16="http://schemas.microsoft.com/office/drawing/2014/main" id="{4C105551-872B-5828-BA70-7EA2F40FCE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2190476" cy="6857143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3280" y="3443349"/>
            <a:ext cx="3281659" cy="16143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0FBA92C-1C2B-54AC-3DA8-B256B27EB4E0}"/>
              </a:ext>
            </a:extLst>
          </p:cNvPr>
          <p:cNvGrpSpPr/>
          <p:nvPr/>
        </p:nvGrpSpPr>
        <p:grpSpPr>
          <a:xfrm>
            <a:off x="148590" y="-1"/>
            <a:ext cx="12043410" cy="523220"/>
            <a:chOff x="148590" y="-1"/>
            <a:chExt cx="1204341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52A291-1F49-2952-20A4-22AC0DC0F5DC}"/>
                </a:ext>
              </a:extLst>
            </p:cNvPr>
            <p:cNvSpPr txBox="1"/>
            <p:nvPr/>
          </p:nvSpPr>
          <p:spPr>
            <a:xfrm>
              <a:off x="1119673" y="-1"/>
              <a:ext cx="11072327" cy="523220"/>
            </a:xfrm>
            <a:prstGeom prst="rect">
              <a:avLst/>
            </a:prstGeom>
            <a:solidFill>
              <a:srgbClr val="66666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chemeClr val="bg1"/>
                  </a:solidFill>
                </a:rPr>
                <a:t>의의 및 한계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95610A-C427-6EEA-BE7B-773C2992B157}"/>
                </a:ext>
              </a:extLst>
            </p:cNvPr>
            <p:cNvSpPr txBox="1"/>
            <p:nvPr/>
          </p:nvSpPr>
          <p:spPr>
            <a:xfrm>
              <a:off x="148590" y="-1"/>
              <a:ext cx="803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C000"/>
                  </a:solidFill>
                </a:rPr>
                <a:t>4</a:t>
              </a:r>
              <a:endParaRPr lang="ko-KR" altLang="en-US" sz="28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C17DE7C-6BC1-7522-53FB-A6AD26A4F545}"/>
              </a:ext>
            </a:extLst>
          </p:cNvPr>
          <p:cNvSpPr/>
          <p:nvPr/>
        </p:nvSpPr>
        <p:spPr>
          <a:xfrm>
            <a:off x="374234" y="1816724"/>
            <a:ext cx="11443532" cy="2828724"/>
          </a:xfrm>
          <a:prstGeom prst="rect">
            <a:avLst/>
          </a:prstGeom>
          <a:solidFill>
            <a:srgbClr val="D1D4D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15778D7A-023E-B7E0-2767-F9A80CD02914}"/>
              </a:ext>
            </a:extLst>
          </p:cNvPr>
          <p:cNvGrpSpPr/>
          <p:nvPr/>
        </p:nvGrpSpPr>
        <p:grpSpPr>
          <a:xfrm>
            <a:off x="519868" y="1132813"/>
            <a:ext cx="11089264" cy="9524"/>
            <a:chOff x="825909" y="2291567"/>
            <a:chExt cx="16633896" cy="14286"/>
          </a:xfrm>
        </p:grpSpPr>
        <p:pic>
          <p:nvPicPr>
            <p:cNvPr id="1031" name="Object 2">
              <a:extLst>
                <a:ext uri="{FF2B5EF4-FFF2-40B4-BE49-F238E27FC236}">
                  <a16:creationId xmlns:a16="http://schemas.microsoft.com/office/drawing/2014/main" id="{96B3BB8B-F462-B4B0-6F6E-AF3B109B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2291567"/>
              <a:ext cx="16633896" cy="14286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98B8B05C-0DE2-649C-92F7-55AA4A4AAD0A}"/>
              </a:ext>
            </a:extLst>
          </p:cNvPr>
          <p:cNvGrpSpPr/>
          <p:nvPr/>
        </p:nvGrpSpPr>
        <p:grpSpPr>
          <a:xfrm>
            <a:off x="475479" y="5477437"/>
            <a:ext cx="11089264" cy="9524"/>
            <a:chOff x="825909" y="9097261"/>
            <a:chExt cx="16633896" cy="14286"/>
          </a:xfrm>
        </p:grpSpPr>
        <p:pic>
          <p:nvPicPr>
            <p:cNvPr id="1030" name="Object 11">
              <a:extLst>
                <a:ext uri="{FF2B5EF4-FFF2-40B4-BE49-F238E27FC236}">
                  <a16:creationId xmlns:a16="http://schemas.microsoft.com/office/drawing/2014/main" id="{7390D115-2440-44E1-C6EE-3CC373A45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909" y="9097261"/>
              <a:ext cx="16633896" cy="14286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CF6A7783-EBB3-9D43-47A1-26EB590FA47A}"/>
              </a:ext>
            </a:extLst>
          </p:cNvPr>
          <p:cNvGrpSpPr/>
          <p:nvPr/>
        </p:nvGrpSpPr>
        <p:grpSpPr>
          <a:xfrm flipH="1">
            <a:off x="4119375" y="1317229"/>
            <a:ext cx="47093" cy="3316634"/>
            <a:chOff x="6382576" y="2568191"/>
            <a:chExt cx="68578" cy="5821104"/>
          </a:xfrm>
        </p:grpSpPr>
        <p:pic>
          <p:nvPicPr>
            <p:cNvPr id="1029" name="Object 14">
              <a:extLst>
                <a:ext uri="{FF2B5EF4-FFF2-40B4-BE49-F238E27FC236}">
                  <a16:creationId xmlns:a16="http://schemas.microsoft.com/office/drawing/2014/main" id="{43ED44CF-F950-0D87-4821-08C176C25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 flipV="1">
              <a:off x="3506313" y="5444454"/>
              <a:ext cx="5821104" cy="68578"/>
            </a:xfrm>
            <a:prstGeom prst="rect">
              <a:avLst/>
            </a:prstGeom>
          </p:spPr>
        </p:pic>
      </p:grpSp>
      <p:sp>
        <p:nvSpPr>
          <p:cNvPr id="23" name="Object 26">
            <a:extLst>
              <a:ext uri="{FF2B5EF4-FFF2-40B4-BE49-F238E27FC236}">
                <a16:creationId xmlns:a16="http://schemas.microsoft.com/office/drawing/2014/main" id="{1E090E8B-B77F-B29D-181B-F9F0B6F4021F}"/>
              </a:ext>
            </a:extLst>
          </p:cNvPr>
          <p:cNvSpPr txBox="1"/>
          <p:nvPr/>
        </p:nvSpPr>
        <p:spPr>
          <a:xfrm>
            <a:off x="569951" y="1359109"/>
            <a:ext cx="3388647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b="1" kern="0" spc="-67" dirty="0">
                <a:cs typeface="Noto Sans CJK KR Bold" pitchFamily="34" charset="0"/>
              </a:rPr>
              <a:t>1. </a:t>
            </a:r>
            <a:r>
              <a:rPr lang="ko-KR" altLang="en-US" sz="1867" b="1" kern="0" spc="-67" dirty="0">
                <a:cs typeface="Noto Sans CJK KR Bold" pitchFamily="34" charset="0"/>
              </a:rPr>
              <a:t>전기차 배터리 시장의</a:t>
            </a:r>
            <a:r>
              <a:rPr lang="en-US" altLang="ko-KR" sz="1867" b="1" kern="0" spc="-67" dirty="0">
                <a:cs typeface="Noto Sans CJK KR Bold" pitchFamily="34" charset="0"/>
              </a:rPr>
              <a:t> </a:t>
            </a:r>
            <a:r>
              <a:rPr lang="ko-KR" altLang="en-US" sz="1867" b="1" kern="0" spc="-67" dirty="0">
                <a:cs typeface="Noto Sans CJK KR Bold" pitchFamily="34" charset="0"/>
              </a:rPr>
              <a:t>확장</a:t>
            </a:r>
            <a:endParaRPr lang="en-US" sz="1867" b="1" kern="0" spc="-67" dirty="0">
              <a:cs typeface="Noto Sans CJK KR Bold" pitchFamily="34" charset="0"/>
            </a:endParaRPr>
          </a:p>
        </p:txBody>
      </p:sp>
      <p:sp>
        <p:nvSpPr>
          <p:cNvPr id="25" name="Object 28">
            <a:extLst>
              <a:ext uri="{FF2B5EF4-FFF2-40B4-BE49-F238E27FC236}">
                <a16:creationId xmlns:a16="http://schemas.microsoft.com/office/drawing/2014/main" id="{6573C4D3-8372-DCD4-62F0-D074B4DC5A25}"/>
              </a:ext>
            </a:extLst>
          </p:cNvPr>
          <p:cNvSpPr txBox="1"/>
          <p:nvPr/>
        </p:nvSpPr>
        <p:spPr>
          <a:xfrm>
            <a:off x="4373292" y="1359109"/>
            <a:ext cx="2689311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b="1" kern="0" spc="-67" dirty="0">
                <a:cs typeface="Noto Sans CJK KR Bold" pitchFamily="34" charset="0"/>
              </a:rPr>
              <a:t>2. </a:t>
            </a:r>
            <a:r>
              <a:rPr lang="ko-KR" altLang="en-US" sz="1867" b="1" kern="0" spc="-67" dirty="0">
                <a:cs typeface="Noto Sans CJK KR Bold" pitchFamily="34" charset="0"/>
              </a:rPr>
              <a:t>차량 이용자의 보상</a:t>
            </a:r>
            <a:endParaRPr lang="en-US" sz="1867" b="1" kern="0" spc="-67" dirty="0">
              <a:cs typeface="Noto Sans CJK KR Bold" pitchFamily="34" charset="0"/>
            </a:endParaRPr>
          </a:p>
        </p:txBody>
      </p:sp>
      <p:sp>
        <p:nvSpPr>
          <p:cNvPr id="27" name="Object 30">
            <a:extLst>
              <a:ext uri="{FF2B5EF4-FFF2-40B4-BE49-F238E27FC236}">
                <a16:creationId xmlns:a16="http://schemas.microsoft.com/office/drawing/2014/main" id="{4CEB299F-97E8-6A60-9ED3-C63A527F5B97}"/>
              </a:ext>
            </a:extLst>
          </p:cNvPr>
          <p:cNvSpPr txBox="1"/>
          <p:nvPr/>
        </p:nvSpPr>
        <p:spPr>
          <a:xfrm>
            <a:off x="8058850" y="1359109"/>
            <a:ext cx="3613281" cy="379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67" b="1" kern="0" spc="-67" dirty="0">
                <a:cs typeface="Noto Sans CJK KR Bold" pitchFamily="34" charset="0"/>
              </a:rPr>
              <a:t>3. </a:t>
            </a:r>
            <a:r>
              <a:rPr lang="ko-KR" altLang="en-US" sz="1867" b="1" kern="0" spc="-67" dirty="0">
                <a:cs typeface="Noto Sans CJK KR Bold" pitchFamily="34" charset="0"/>
              </a:rPr>
              <a:t>진정한 의미의 탄소 배출 절감</a:t>
            </a:r>
            <a:r>
              <a:rPr lang="en-US" sz="1867" b="1" kern="0" spc="-67" dirty="0">
                <a:cs typeface="Noto Sans CJK KR Bold" pitchFamily="34" charset="0"/>
              </a:rPr>
              <a:t> </a:t>
            </a:r>
          </a:p>
        </p:txBody>
      </p:sp>
      <p:sp>
        <p:nvSpPr>
          <p:cNvPr id="31" name="Object 34">
            <a:extLst>
              <a:ext uri="{FF2B5EF4-FFF2-40B4-BE49-F238E27FC236}">
                <a16:creationId xmlns:a16="http://schemas.microsoft.com/office/drawing/2014/main" id="{2A8C1842-C025-698B-ABBD-EFB326D99B81}"/>
              </a:ext>
            </a:extLst>
          </p:cNvPr>
          <p:cNvSpPr txBox="1"/>
          <p:nvPr/>
        </p:nvSpPr>
        <p:spPr>
          <a:xfrm>
            <a:off x="7976382" y="1978227"/>
            <a:ext cx="3643896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kern="0" spc="-67" dirty="0">
                <a:solidFill>
                  <a:srgbClr val="5D5D5D"/>
                </a:solidFill>
                <a:cs typeface="Noto Sans CJK KR Bold" pitchFamily="34" charset="0"/>
              </a:rPr>
              <a:t>전기차 배터리의 수명 증가</a:t>
            </a:r>
            <a:endParaRPr lang="en-US" altLang="ko-KR" sz="1400" b="1" kern="0" spc="-67" dirty="0">
              <a:solidFill>
                <a:srgbClr val="5D5D5D"/>
              </a:solidFill>
              <a:cs typeface="Noto Sans CJK KR Bold" pitchFamily="34" charset="0"/>
            </a:endParaRPr>
          </a:p>
          <a:p>
            <a:r>
              <a:rPr lang="en-US" sz="1400" kern="0" spc="-67" dirty="0">
                <a:solidFill>
                  <a:srgbClr val="5D5D5D"/>
                </a:solidFill>
                <a:cs typeface="Noto Sans CJK KR Bold" pitchFamily="34" charset="0"/>
              </a:rPr>
              <a:t> </a:t>
            </a:r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차량 이용자는 보상이라는 인센티브로 바람직한 충전 습관을 유지</a:t>
            </a:r>
            <a:r>
              <a:rPr lang="en-US" altLang="ko-KR" sz="1400" dirty="0">
                <a:solidFill>
                  <a:srgbClr val="5D5D5D"/>
                </a:solidFill>
                <a:cs typeface="Noto Sans CJK KR Bold" pitchFamily="34" charset="0"/>
              </a:rPr>
              <a:t>, </a:t>
            </a:r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배터리 라이프 사이클이 길어지는 외부효과 발생</a:t>
            </a:r>
            <a:endParaRPr lang="en-US" altLang="ko-KR" sz="1400" dirty="0">
              <a:solidFill>
                <a:srgbClr val="5D5D5D"/>
              </a:solidFill>
              <a:cs typeface="Noto Sans CJK KR Bold" pitchFamily="34" charset="0"/>
            </a:endParaRPr>
          </a:p>
          <a:p>
            <a:endParaRPr lang="en-US" sz="1400" b="1" kern="0" spc="-67" dirty="0">
              <a:solidFill>
                <a:srgbClr val="5D5D5D"/>
              </a:solidFill>
              <a:cs typeface="Noto Sans CJK KR Bold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kern="0" spc="-67" dirty="0">
                <a:solidFill>
                  <a:srgbClr val="5D5D5D"/>
                </a:solidFill>
                <a:cs typeface="Noto Sans CJK KR Bold" pitchFamily="34" charset="0"/>
              </a:rPr>
              <a:t>탄소 </a:t>
            </a:r>
            <a:r>
              <a:rPr lang="ko-KR" altLang="en-US" sz="1400" b="1" kern="0" spc="-67" dirty="0" err="1">
                <a:solidFill>
                  <a:srgbClr val="5D5D5D"/>
                </a:solidFill>
                <a:cs typeface="Noto Sans CJK KR Bold" pitchFamily="34" charset="0"/>
              </a:rPr>
              <a:t>배출권</a:t>
            </a:r>
            <a:r>
              <a:rPr lang="ko-KR" altLang="en-US" sz="1400" b="1" kern="0" spc="-67" dirty="0">
                <a:solidFill>
                  <a:srgbClr val="5D5D5D"/>
                </a:solidFill>
                <a:cs typeface="Noto Sans CJK KR Bold" pitchFamily="34" charset="0"/>
              </a:rPr>
              <a:t> 외부 사업 연계 가능</a:t>
            </a:r>
            <a:endParaRPr lang="en-US" altLang="ko-KR" sz="1400" b="1" kern="0" spc="-67" dirty="0">
              <a:solidFill>
                <a:srgbClr val="5D5D5D"/>
              </a:solidFill>
              <a:cs typeface="Noto Sans CJK KR Bold" pitchFamily="34" charset="0"/>
            </a:endParaRPr>
          </a:p>
          <a:p>
            <a:r>
              <a:rPr lang="en-US" altLang="ko-KR" sz="1400" kern="0" spc="-67" dirty="0">
                <a:solidFill>
                  <a:srgbClr val="5D5D5D"/>
                </a:solidFill>
                <a:cs typeface="Noto Sans CJK KR Bold" pitchFamily="34" charset="0"/>
              </a:rPr>
              <a:t> </a:t>
            </a:r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기업은 데이터를 활용하여 </a:t>
            </a:r>
            <a:r>
              <a:rPr lang="ko-KR" altLang="en-US" sz="1400" dirty="0" err="1">
                <a:solidFill>
                  <a:srgbClr val="5D5D5D"/>
                </a:solidFill>
                <a:cs typeface="Noto Sans CJK KR Bold" pitchFamily="34" charset="0"/>
              </a:rPr>
              <a:t>밸류</a:t>
            </a:r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 캡처가 가능해지며</a:t>
            </a:r>
            <a:r>
              <a:rPr lang="en-US" altLang="ko-KR" sz="1400" dirty="0">
                <a:solidFill>
                  <a:srgbClr val="5D5D5D"/>
                </a:solidFill>
                <a:cs typeface="Noto Sans CJK KR Bold" pitchFamily="34" charset="0"/>
              </a:rPr>
              <a:t>, </a:t>
            </a:r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더 큰 보상으로 운영하게 되면서 선순환 구조 유지 가능</a:t>
            </a:r>
            <a:r>
              <a:rPr lang="en-US" altLang="ko-KR" sz="1400" dirty="0">
                <a:solidFill>
                  <a:srgbClr val="5D5D5D"/>
                </a:solidFill>
                <a:cs typeface="Noto Sans CJK KR Bold" pitchFamily="34" charset="0"/>
              </a:rPr>
              <a:t>.</a:t>
            </a:r>
          </a:p>
          <a:p>
            <a:endParaRPr lang="en-US" sz="1400" b="1" kern="0" spc="-67" dirty="0">
              <a:solidFill>
                <a:srgbClr val="5D5D5D"/>
              </a:solidFill>
              <a:cs typeface="Noto Sans CJK KR Bold" pitchFamily="34" charset="0"/>
            </a:endParaRPr>
          </a:p>
        </p:txBody>
      </p:sp>
      <p:sp>
        <p:nvSpPr>
          <p:cNvPr id="1034" name="Object 34">
            <a:extLst>
              <a:ext uri="{FF2B5EF4-FFF2-40B4-BE49-F238E27FC236}">
                <a16:creationId xmlns:a16="http://schemas.microsoft.com/office/drawing/2014/main" id="{B962C36F-1F6C-F6FD-A2AA-D4C7B7B6E60C}"/>
              </a:ext>
            </a:extLst>
          </p:cNvPr>
          <p:cNvSpPr txBox="1"/>
          <p:nvPr/>
        </p:nvSpPr>
        <p:spPr>
          <a:xfrm>
            <a:off x="475479" y="1955537"/>
            <a:ext cx="3643896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kern="0" spc="-67" dirty="0">
                <a:solidFill>
                  <a:srgbClr val="5D5D5D"/>
                </a:solidFill>
                <a:cs typeface="Noto Sans CJK KR Bold" pitchFamily="34" charset="0"/>
              </a:rPr>
              <a:t>배터리 감가에 대한 가치평가 가능</a:t>
            </a:r>
            <a:endParaRPr lang="en-US" altLang="ko-KR" sz="1400" b="1" kern="0" spc="-67" dirty="0">
              <a:solidFill>
                <a:srgbClr val="5D5D5D"/>
              </a:solidFill>
              <a:cs typeface="Noto Sans CJK KR Bold" pitchFamily="34" charset="0"/>
            </a:endParaRPr>
          </a:p>
          <a:p>
            <a:r>
              <a:rPr lang="en-US" sz="1400" kern="0" spc="-67" dirty="0">
                <a:solidFill>
                  <a:srgbClr val="5D5D5D"/>
                </a:solidFill>
                <a:cs typeface="Noto Sans CJK KR Bold" pitchFamily="34" charset="0"/>
              </a:rPr>
              <a:t> </a:t>
            </a:r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배터리 성능에 영향을 미치는 신뢰도 있는 데이터를 확보할 수 있음</a:t>
            </a:r>
            <a:endParaRPr lang="en-US" altLang="ko-KR" sz="1400" dirty="0">
              <a:solidFill>
                <a:srgbClr val="5D5D5D"/>
              </a:solidFill>
              <a:cs typeface="Noto Sans CJK KR Bold" pitchFamily="34" charset="0"/>
            </a:endParaRPr>
          </a:p>
          <a:p>
            <a:endParaRPr lang="en-US" sz="1400" kern="0" spc="-67" dirty="0">
              <a:solidFill>
                <a:srgbClr val="5D5D5D"/>
              </a:solidFill>
              <a:cs typeface="Noto Sans CJK KR Bold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kern="0" spc="-67" dirty="0">
                <a:solidFill>
                  <a:srgbClr val="5D5D5D"/>
                </a:solidFill>
                <a:cs typeface="Noto Sans CJK KR Bold" pitchFamily="34" charset="0"/>
              </a:rPr>
              <a:t>저렴한 전기차 렌트 상품 제공 가능</a:t>
            </a:r>
            <a:endParaRPr lang="en-US" sz="1400" b="1" kern="0" spc="-67" dirty="0">
              <a:solidFill>
                <a:srgbClr val="5D5D5D"/>
              </a:solidFill>
              <a:cs typeface="Noto Sans CJK KR Bold" pitchFamily="34" charset="0"/>
            </a:endParaRPr>
          </a:p>
          <a:p>
            <a:r>
              <a:rPr lang="ko-KR" altLang="en-US" sz="1400" kern="0" spc="-67" dirty="0">
                <a:solidFill>
                  <a:srgbClr val="5D5D5D"/>
                </a:solidFill>
                <a:cs typeface="Noto Sans CJK KR Bold" pitchFamily="34" charset="0"/>
              </a:rPr>
              <a:t>차량 </a:t>
            </a:r>
            <a:r>
              <a:rPr lang="ko-KR" altLang="en-US" sz="1400" kern="0" spc="-67" dirty="0" err="1">
                <a:solidFill>
                  <a:srgbClr val="5D5D5D"/>
                </a:solidFill>
                <a:cs typeface="Noto Sans CJK KR Bold" pitchFamily="34" charset="0"/>
              </a:rPr>
              <a:t>회수시</a:t>
            </a:r>
            <a:r>
              <a:rPr lang="ko-KR" altLang="en-US" sz="1400" kern="0" spc="-67" dirty="0">
                <a:solidFill>
                  <a:srgbClr val="5D5D5D"/>
                </a:solidFill>
                <a:cs typeface="Noto Sans CJK KR Bold" pitchFamily="34" charset="0"/>
              </a:rPr>
              <a:t> 잔류가치가 상승하여 </a:t>
            </a:r>
            <a:r>
              <a:rPr lang="ko-KR" altLang="en-US" sz="1400" kern="0" spc="-67" dirty="0" err="1">
                <a:solidFill>
                  <a:srgbClr val="5D5D5D"/>
                </a:solidFill>
                <a:cs typeface="Noto Sans CJK KR Bold" pitchFamily="34" charset="0"/>
              </a:rPr>
              <a:t>렌트비의</a:t>
            </a:r>
            <a:r>
              <a:rPr lang="ko-KR" altLang="en-US" sz="1400" kern="0" spc="-67" dirty="0">
                <a:solidFill>
                  <a:srgbClr val="5D5D5D"/>
                </a:solidFill>
                <a:cs typeface="Noto Sans CJK KR Bold" pitchFamily="34" charset="0"/>
              </a:rPr>
              <a:t> 단가가 감소하더라도 더 많은 고객을 확보하고 수익성 증대 가능</a:t>
            </a:r>
          </a:p>
          <a:p>
            <a:endParaRPr lang="en-US" sz="1400" b="1" kern="0" spc="-67" dirty="0">
              <a:solidFill>
                <a:srgbClr val="5D5D5D"/>
              </a:solidFill>
              <a:cs typeface="Noto Sans CJK KR Bold" pitchFamily="34" charset="0"/>
            </a:endParaRPr>
          </a:p>
        </p:txBody>
      </p:sp>
      <p:sp>
        <p:nvSpPr>
          <p:cNvPr id="1035" name="Object 34">
            <a:extLst>
              <a:ext uri="{FF2B5EF4-FFF2-40B4-BE49-F238E27FC236}">
                <a16:creationId xmlns:a16="http://schemas.microsoft.com/office/drawing/2014/main" id="{C4536C47-9E81-E003-A95D-ABAC44049A8C}"/>
              </a:ext>
            </a:extLst>
          </p:cNvPr>
          <p:cNvSpPr txBox="1"/>
          <p:nvPr/>
        </p:nvSpPr>
        <p:spPr>
          <a:xfrm>
            <a:off x="4242552" y="1980069"/>
            <a:ext cx="3643896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kern="0" spc="-67" dirty="0">
                <a:solidFill>
                  <a:srgbClr val="5D5D5D"/>
                </a:solidFill>
                <a:cs typeface="Noto Sans CJK KR Bold" pitchFamily="34" charset="0"/>
              </a:rPr>
              <a:t>차량 이용자의 효용 증가</a:t>
            </a:r>
            <a:endParaRPr lang="en-US" altLang="ko-KR" sz="1400" b="1" kern="0" spc="-67" dirty="0">
              <a:solidFill>
                <a:srgbClr val="5D5D5D"/>
              </a:solidFill>
              <a:cs typeface="Noto Sans CJK KR Bold" pitchFamily="34" charset="0"/>
            </a:endParaRPr>
          </a:p>
          <a:p>
            <a:r>
              <a:rPr lang="en-US" sz="1400" kern="0" spc="-67" dirty="0">
                <a:solidFill>
                  <a:srgbClr val="5D5D5D"/>
                </a:solidFill>
                <a:cs typeface="Noto Sans CJK KR Bold" pitchFamily="34" charset="0"/>
              </a:rPr>
              <a:t> </a:t>
            </a:r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차량 이용자 스스로 바람직한 충전 습관을 유지함으로써 차량 유지비의 장벽이 낮아짐</a:t>
            </a:r>
            <a:endParaRPr lang="en-US" altLang="ko-KR" sz="1400" dirty="0">
              <a:solidFill>
                <a:srgbClr val="5D5D5D"/>
              </a:solidFill>
              <a:cs typeface="Noto Sans CJK KR Bold" pitchFamily="34" charset="0"/>
            </a:endParaRPr>
          </a:p>
          <a:p>
            <a:endParaRPr lang="en-US" altLang="ko-KR" sz="1400" dirty="0">
              <a:solidFill>
                <a:srgbClr val="5D5D5D"/>
              </a:solidFill>
              <a:cs typeface="Noto Sans CJK KR Bold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b="1" kern="0" spc="-67" dirty="0">
                <a:solidFill>
                  <a:srgbClr val="5D5D5D"/>
                </a:solidFill>
                <a:cs typeface="Noto Sans CJK KR Bold" pitchFamily="34" charset="0"/>
              </a:rPr>
              <a:t>로열티 프로그램으로의 확장 가능성</a:t>
            </a:r>
            <a:endParaRPr lang="en-US" altLang="ko-KR" sz="1400" b="1" kern="0" spc="-67" dirty="0">
              <a:solidFill>
                <a:srgbClr val="5D5D5D"/>
              </a:solidFill>
              <a:cs typeface="Noto Sans CJK KR Bold" pitchFamily="34" charset="0"/>
            </a:endParaRPr>
          </a:p>
          <a:p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보상을 토큰</a:t>
            </a:r>
            <a:r>
              <a:rPr lang="en-US" altLang="ko-KR" sz="1400" dirty="0">
                <a:solidFill>
                  <a:srgbClr val="5D5D5D"/>
                </a:solidFill>
                <a:cs typeface="Noto Sans CJK KR Bold" pitchFamily="34" charset="0"/>
              </a:rPr>
              <a:t>(</a:t>
            </a:r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포인트</a:t>
            </a:r>
            <a:r>
              <a:rPr lang="en-US" altLang="ko-KR" sz="1400" dirty="0">
                <a:solidFill>
                  <a:srgbClr val="5D5D5D"/>
                </a:solidFill>
                <a:cs typeface="Noto Sans CJK KR Bold" pitchFamily="34" charset="0"/>
              </a:rPr>
              <a:t>)</a:t>
            </a:r>
            <a:r>
              <a:rPr lang="ko-KR" altLang="en-US" sz="1400" dirty="0">
                <a:solidFill>
                  <a:srgbClr val="5D5D5D"/>
                </a:solidFill>
                <a:cs typeface="Noto Sans CJK KR Bold" pitchFamily="34" charset="0"/>
              </a:rPr>
              <a:t>로 주어 로열티 또는 멤버십 프로그램으로의 연계 가능</a:t>
            </a:r>
            <a:endParaRPr lang="en-US" altLang="ko-KR" sz="1400" dirty="0">
              <a:solidFill>
                <a:srgbClr val="5D5D5D"/>
              </a:solidFill>
              <a:cs typeface="Noto Sans CJK KR Bold" pitchFamily="34" charset="0"/>
            </a:endParaRPr>
          </a:p>
          <a:p>
            <a:endParaRPr lang="en-US" altLang="ko-KR" sz="1400" dirty="0">
              <a:solidFill>
                <a:srgbClr val="5D5D5D"/>
              </a:solidFill>
              <a:cs typeface="Noto Sans CJK KR Bold" pitchFamily="34" charset="0"/>
            </a:endParaRPr>
          </a:p>
        </p:txBody>
      </p:sp>
      <p:grpSp>
        <p:nvGrpSpPr>
          <p:cNvPr id="1037" name="그룹 1003">
            <a:extLst>
              <a:ext uri="{FF2B5EF4-FFF2-40B4-BE49-F238E27FC236}">
                <a16:creationId xmlns:a16="http://schemas.microsoft.com/office/drawing/2014/main" id="{D8B34DB5-FF40-272C-46D4-1C3BEBE78C22}"/>
              </a:ext>
            </a:extLst>
          </p:cNvPr>
          <p:cNvGrpSpPr/>
          <p:nvPr/>
        </p:nvGrpSpPr>
        <p:grpSpPr>
          <a:xfrm>
            <a:off x="7848924" y="1266511"/>
            <a:ext cx="45719" cy="3367353"/>
            <a:chOff x="6382576" y="2568191"/>
            <a:chExt cx="68578" cy="5821104"/>
          </a:xfrm>
        </p:grpSpPr>
        <p:pic>
          <p:nvPicPr>
            <p:cNvPr id="1038" name="Object 14">
              <a:extLst>
                <a:ext uri="{FF2B5EF4-FFF2-40B4-BE49-F238E27FC236}">
                  <a16:creationId xmlns:a16="http://schemas.microsoft.com/office/drawing/2014/main" id="{66CDC1AE-E1BF-FCC8-215C-A0B03FD3B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 flipV="1">
              <a:off x="3506313" y="5444454"/>
              <a:ext cx="5821104" cy="68578"/>
            </a:xfrm>
            <a:prstGeom prst="rect">
              <a:avLst/>
            </a:prstGeom>
          </p:spPr>
        </p:pic>
      </p:grpSp>
      <p:sp>
        <p:nvSpPr>
          <p:cNvPr id="1039" name="TextBox 1038">
            <a:extLst>
              <a:ext uri="{FF2B5EF4-FFF2-40B4-BE49-F238E27FC236}">
                <a16:creationId xmlns:a16="http://schemas.microsoft.com/office/drawing/2014/main" id="{73EC1EF4-9122-3CFB-70EB-C7077D4ED596}"/>
              </a:ext>
            </a:extLst>
          </p:cNvPr>
          <p:cNvSpPr txBox="1"/>
          <p:nvPr/>
        </p:nvSpPr>
        <p:spPr>
          <a:xfrm>
            <a:off x="374234" y="4783350"/>
            <a:ext cx="11593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</a:rPr>
              <a:t>렌트나 리스 사업을 운영하는 기업은 이러한 초기 모델을 잘 활용할 수 있을 것으로 예상</a:t>
            </a:r>
          </a:p>
          <a:p>
            <a:r>
              <a:rPr lang="en-US" altLang="ko-KR" b="1" i="1" dirty="0">
                <a:solidFill>
                  <a:schemeClr val="bg2">
                    <a:lumMod val="5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</a:rPr>
              <a:t>고객데이터를 직접 확보하고 </a:t>
            </a:r>
            <a:r>
              <a:rPr lang="en-US" altLang="ko-KR" b="1" i="1" dirty="0">
                <a:solidFill>
                  <a:schemeClr val="bg2">
                    <a:lumMod val="50000"/>
                  </a:schemeClr>
                </a:solidFill>
              </a:rPr>
              <a:t>B2C </a:t>
            </a:r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</a:rPr>
              <a:t>사업을 </a:t>
            </a:r>
            <a:r>
              <a:rPr lang="ko-KR" altLang="en-US" b="1" i="1" dirty="0" err="1">
                <a:solidFill>
                  <a:schemeClr val="bg2">
                    <a:lumMod val="50000"/>
                  </a:schemeClr>
                </a:solidFill>
              </a:rPr>
              <a:t>직접하고싶은</a:t>
            </a:r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</a:rPr>
              <a:t> 배터리 제조사 </a:t>
            </a:r>
            <a:r>
              <a:rPr lang="en-US" altLang="ko-KR" b="1" i="1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</a:rPr>
              <a:t>배터리 구독 서비스</a:t>
            </a:r>
            <a:r>
              <a:rPr lang="en-US" altLang="ko-KR" b="1" i="1" dirty="0">
                <a:solidFill>
                  <a:schemeClr val="bg2">
                    <a:lumMod val="50000"/>
                  </a:schemeClr>
                </a:solidFill>
              </a:rPr>
              <a:t>, BaaS </a:t>
            </a:r>
            <a:r>
              <a:rPr lang="ko-KR" altLang="en-US" b="1" i="1" dirty="0">
                <a:solidFill>
                  <a:schemeClr val="bg2">
                    <a:lumMod val="50000"/>
                  </a:schemeClr>
                </a:solidFill>
              </a:rPr>
              <a:t>사업자</a:t>
            </a:r>
            <a:r>
              <a:rPr lang="en-US" altLang="ko-KR" b="1" i="1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b="1" i="1" dirty="0">
              <a:solidFill>
                <a:schemeClr val="bg2">
                  <a:lumMod val="50000"/>
                </a:schemeClr>
              </a:solidFill>
            </a:endParaRPr>
          </a:p>
          <a:p>
            <a:endParaRPr lang="ko-KR" altLang="en-US" b="1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A5A9BC96-EF00-F3FD-C84D-238C4FEFEDF6}"/>
              </a:ext>
            </a:extLst>
          </p:cNvPr>
          <p:cNvSpPr txBox="1"/>
          <p:nvPr/>
        </p:nvSpPr>
        <p:spPr>
          <a:xfrm>
            <a:off x="598011" y="5469754"/>
            <a:ext cx="11593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예상되는 한계점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하나</a:t>
            </a:r>
            <a:endParaRPr lang="en-US" altLang="ko-KR" b="1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75000"/>
                  </a:schemeClr>
                </a:solidFill>
              </a:rPr>
              <a:t>둘</a:t>
            </a:r>
          </a:p>
        </p:txBody>
      </p:sp>
    </p:spTree>
    <p:extLst>
      <p:ext uri="{BB962C8B-B14F-4D97-AF65-F5344CB8AC3E}">
        <p14:creationId xmlns:p14="http://schemas.microsoft.com/office/powerpoint/2010/main" val="217396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  <p:bldP spid="10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B75B26-696A-E92C-6A48-354C4EB130A5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-6311623" y="0"/>
            <a:chExt cx="12191980" cy="68579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DAC2A4-4C17-CC0B-57A3-0A0E430ED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" r="8167" b="9091"/>
            <a:stretch/>
          </p:blipFill>
          <p:spPr>
            <a:xfrm>
              <a:off x="-6311623" y="0"/>
              <a:ext cx="12191980" cy="685799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52DA64-3F6F-15F4-459E-42853F73839F}"/>
                </a:ext>
              </a:extLst>
            </p:cNvPr>
            <p:cNvSpPr/>
            <p:nvPr/>
          </p:nvSpPr>
          <p:spPr>
            <a:xfrm>
              <a:off x="-5383438" y="2909455"/>
              <a:ext cx="5084618" cy="2161309"/>
            </a:xfrm>
            <a:prstGeom prst="rect">
              <a:avLst/>
            </a:prstGeom>
            <a:solidFill>
              <a:srgbClr val="D1D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687DD4-CEA2-B52C-CF13-15CC41D46B52}"/>
              </a:ext>
            </a:extLst>
          </p:cNvPr>
          <p:cNvSpPr/>
          <p:nvPr/>
        </p:nvSpPr>
        <p:spPr>
          <a:xfrm>
            <a:off x="-1" y="0"/>
            <a:ext cx="12194401" cy="68580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E5E42C-39B1-42D3-C4E3-AC68CE844A72}"/>
              </a:ext>
            </a:extLst>
          </p:cNvPr>
          <p:cNvSpPr txBox="1"/>
          <p:nvPr/>
        </p:nvSpPr>
        <p:spPr>
          <a:xfrm>
            <a:off x="0" y="615056"/>
            <a:ext cx="12265779" cy="211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전기자동차 국내외 현황 및 전망 </a:t>
            </a:r>
            <a:r>
              <a:rPr lang="en-US" altLang="ko-KR" sz="10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https://www.etnews.com/202303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 algn="l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머니투데이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배터리 수요 및 공급 기사 </a:t>
            </a:r>
            <a:r>
              <a:rPr lang="en-US" altLang="ko-KR" sz="10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https://news.mt.co.kr/mtview.php?no=2021101314444983182</a:t>
            </a:r>
            <a:r>
              <a:rPr lang="en-US" altLang="ko-KR" sz="10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07000247</a:t>
            </a:r>
            <a:endParaRPr lang="en-US" altLang="ko-KR" sz="1000" u="sng" kern="100" dirty="0">
              <a:solidFill>
                <a:srgbClr val="0563C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 algn="l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0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LG</a:t>
            </a:r>
            <a:r>
              <a:rPr lang="ko-KR" altLang="ko-KR" sz="10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에너지솔루션 </a:t>
            </a:r>
            <a:r>
              <a:rPr lang="en-US" altLang="ko-KR" sz="10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5"/>
              </a:rPr>
              <a:t>https://inside.lgensol.com/2022/06/%EB%B0%B0%ED%84%B0%EB%A6%AC-%EC%9A%A9%EC%96%B4%EC%82%AC%EC%A0%84-dod-depth-of-discharge/</a:t>
            </a:r>
            <a:endParaRPr lang="en-US" altLang="ko-KR" sz="1000" u="sng" dirty="0">
              <a:solidFill>
                <a:srgbClr val="0563C1"/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조선일보 전기차 배터리 수명</a:t>
            </a:r>
            <a:r>
              <a:rPr lang="en-US" altLang="ko-KR" sz="10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6"/>
              </a:rPr>
              <a:t>https://www.chosun.com/economy/auto/2022/06/22/4I66DIEYH5F4TCVGCDJVGACXNE/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 algn="l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KITA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글로벌 전기차 배터리 점유율 </a:t>
            </a:r>
            <a:r>
              <a:rPr lang="en-US" altLang="ko-KR" sz="10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7"/>
              </a:rPr>
              <a:t>https://www.kita.net/cmmrcInfo/cmmrcNews/cmmrcNews/cmmrcNewsDetail.do?pageIndex=1&amp;nIndex=71913&amp;sSiteid=1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0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마크앤컴퍼니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혁신의 숲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스타트업 분석 리포트</a:t>
            </a:r>
          </a:p>
          <a:p>
            <a:pPr marL="171450" indent="-171450" algn="l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전기차 배터리 수명 관련</a:t>
            </a:r>
            <a:r>
              <a:rPr lang="en-US" altLang="ko-KR" sz="1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000" u="sng" kern="100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8"/>
              </a:rPr>
              <a:t>https://www.evpost.co.kr/wp/%EC%A0%84%EA%B8%B0%EC%B0%A8-%EB%B0%B0%ED%84%B0%EB%A6%AC-%EC%88%98%EB%AA%85%EC%9D%80-%EC%96%BC%EB%A7%88/</a:t>
            </a: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71450" indent="-171450" algn="l" latinLnBrk="1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ko-KR" altLang="ko-KR" sz="1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6F0CF0-2279-1DC6-8EE0-02231AA3BC6C}"/>
              </a:ext>
            </a:extLst>
          </p:cNvPr>
          <p:cNvGrpSpPr/>
          <p:nvPr/>
        </p:nvGrpSpPr>
        <p:grpSpPr>
          <a:xfrm>
            <a:off x="148590" y="-1"/>
            <a:ext cx="12043410" cy="523220"/>
            <a:chOff x="148590" y="-1"/>
            <a:chExt cx="120434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81D966-72E1-6C3D-A79D-A941D60EAB23}"/>
                </a:ext>
              </a:extLst>
            </p:cNvPr>
            <p:cNvSpPr txBox="1"/>
            <p:nvPr/>
          </p:nvSpPr>
          <p:spPr>
            <a:xfrm>
              <a:off x="1119673" y="-1"/>
              <a:ext cx="11072327" cy="523220"/>
            </a:xfrm>
            <a:prstGeom prst="rect">
              <a:avLst/>
            </a:prstGeom>
            <a:solidFill>
              <a:srgbClr val="66666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chemeClr val="bg1"/>
                  </a:solidFill>
                </a:rPr>
                <a:t>참고 문헌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4DBD15-6E42-B462-5D52-29BD9A040F62}"/>
                </a:ext>
              </a:extLst>
            </p:cNvPr>
            <p:cNvSpPr txBox="1"/>
            <p:nvPr/>
          </p:nvSpPr>
          <p:spPr>
            <a:xfrm>
              <a:off x="148590" y="-1"/>
              <a:ext cx="803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rgbClr val="FFC000"/>
                  </a:solidFill>
                </a:rPr>
                <a:t>5</a:t>
              </a:r>
              <a:endParaRPr lang="ko-KR" altLang="en-US" sz="28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538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BB75B26-696A-E92C-6A48-354C4EB130A5}"/>
              </a:ext>
            </a:extLst>
          </p:cNvPr>
          <p:cNvGrpSpPr/>
          <p:nvPr/>
        </p:nvGrpSpPr>
        <p:grpSpPr>
          <a:xfrm>
            <a:off x="20" y="10"/>
            <a:ext cx="12191980" cy="6857990"/>
            <a:chOff x="-6311623" y="0"/>
            <a:chExt cx="12191980" cy="685799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CDAC2A4-4C17-CC0B-57A3-0A0E430ED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4" r="8167" b="9091"/>
            <a:stretch/>
          </p:blipFill>
          <p:spPr>
            <a:xfrm>
              <a:off x="-6311623" y="0"/>
              <a:ext cx="12191980" cy="685799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852DA64-3F6F-15F4-459E-42853F73839F}"/>
                </a:ext>
              </a:extLst>
            </p:cNvPr>
            <p:cNvSpPr/>
            <p:nvPr/>
          </p:nvSpPr>
          <p:spPr>
            <a:xfrm>
              <a:off x="-5383438" y="2909455"/>
              <a:ext cx="5084618" cy="2161309"/>
            </a:xfrm>
            <a:prstGeom prst="rect">
              <a:avLst/>
            </a:prstGeom>
            <a:solidFill>
              <a:srgbClr val="D1D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687DD4-CEA2-B52C-CF13-15CC41D46B52}"/>
              </a:ext>
            </a:extLst>
          </p:cNvPr>
          <p:cNvSpPr/>
          <p:nvPr/>
        </p:nvSpPr>
        <p:spPr>
          <a:xfrm>
            <a:off x="-1" y="0"/>
            <a:ext cx="12194401" cy="685800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7877AA0-925B-D1CC-98A8-502EF89A240E}"/>
              </a:ext>
            </a:extLst>
          </p:cNvPr>
          <p:cNvSpPr txBox="1">
            <a:spLocks/>
          </p:cNvSpPr>
          <p:nvPr/>
        </p:nvSpPr>
        <p:spPr>
          <a:xfrm>
            <a:off x="1151823" y="1888690"/>
            <a:ext cx="9888354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  <a:endParaRPr lang="ko-KR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D3DDF15D-FD57-FD63-BE81-A47F6F447F95}"/>
              </a:ext>
            </a:extLst>
          </p:cNvPr>
          <p:cNvSpPr txBox="1">
            <a:spLocks/>
          </p:cNvSpPr>
          <p:nvPr/>
        </p:nvSpPr>
        <p:spPr>
          <a:xfrm>
            <a:off x="1524000" y="3955982"/>
            <a:ext cx="9144000" cy="955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Thank you for listening!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971B83F-49E6-8A9E-2638-D671ACFEEC93}"/>
              </a:ext>
            </a:extLst>
          </p:cNvPr>
          <p:cNvCxnSpPr>
            <a:cxnSpLocks/>
          </p:cNvCxnSpPr>
          <p:nvPr/>
        </p:nvCxnSpPr>
        <p:spPr>
          <a:xfrm>
            <a:off x="5382491" y="3740728"/>
            <a:ext cx="1427019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117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3A64FD-4277-63FC-392A-113EC4574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18" y="821094"/>
            <a:ext cx="4795622" cy="2989648"/>
          </a:xfrm>
          <a:prstGeom prst="rect">
            <a:avLst/>
          </a:prstGeom>
        </p:spPr>
      </p:pic>
      <p:pic>
        <p:nvPicPr>
          <p:cNvPr id="4" name="그림 3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40E735D8-F049-1C89-ECC4-B16ADAF58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5" y="3825552"/>
            <a:ext cx="4023965" cy="2836895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D2868D-D3CE-FF04-26C1-307A13862CBC}"/>
              </a:ext>
            </a:extLst>
          </p:cNvPr>
          <p:cNvGrpSpPr/>
          <p:nvPr/>
        </p:nvGrpSpPr>
        <p:grpSpPr>
          <a:xfrm>
            <a:off x="173151" y="-1"/>
            <a:ext cx="12018849" cy="566379"/>
            <a:chOff x="173151" y="-1"/>
            <a:chExt cx="12018849" cy="56637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6F682AC-E084-0C19-6A47-2EE67382BA0B}"/>
                </a:ext>
              </a:extLst>
            </p:cNvPr>
            <p:cNvSpPr txBox="1"/>
            <p:nvPr/>
          </p:nvSpPr>
          <p:spPr>
            <a:xfrm>
              <a:off x="1119673" y="-1"/>
              <a:ext cx="11072327" cy="523220"/>
            </a:xfrm>
            <a:prstGeom prst="rect">
              <a:avLst/>
            </a:prstGeom>
            <a:solidFill>
              <a:srgbClr val="66666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chemeClr val="bg1"/>
                  </a:solidFill>
                </a:rPr>
                <a:t>국내외 전기차 및 배터리 시장의 현황과 전망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A03B2A-8A43-4725-CF80-2F9E889B130C}"/>
                </a:ext>
              </a:extLst>
            </p:cNvPr>
            <p:cNvSpPr txBox="1"/>
            <p:nvPr/>
          </p:nvSpPr>
          <p:spPr>
            <a:xfrm>
              <a:off x="173151" y="43158"/>
              <a:ext cx="803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C000"/>
                  </a:solidFill>
                </a:rPr>
                <a:t>1-1</a:t>
              </a:r>
              <a:endParaRPr lang="ko-KR" altLang="en-US" sz="2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7" name="그림 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4144606-7D1C-9D66-40A0-C802C69578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57"/>
          <a:stretch/>
        </p:blipFill>
        <p:spPr>
          <a:xfrm>
            <a:off x="6096000" y="986709"/>
            <a:ext cx="5454289" cy="2693405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CD7697F-FF0B-2A01-941E-01417F79B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36" y="3847354"/>
            <a:ext cx="2674894" cy="2693405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6664A2-8300-62D6-DD6E-91A34FE890D8}"/>
              </a:ext>
            </a:extLst>
          </p:cNvPr>
          <p:cNvCxnSpPr/>
          <p:nvPr/>
        </p:nvCxnSpPr>
        <p:spPr>
          <a:xfrm>
            <a:off x="5906278" y="821094"/>
            <a:ext cx="0" cy="571966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44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320958A-BCB5-126B-CF90-D74721078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875" y="791010"/>
            <a:ext cx="7888251" cy="472618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409F9E1-A0B9-F11E-F5E0-4C31836E777E}"/>
              </a:ext>
            </a:extLst>
          </p:cNvPr>
          <p:cNvGrpSpPr/>
          <p:nvPr/>
        </p:nvGrpSpPr>
        <p:grpSpPr>
          <a:xfrm>
            <a:off x="148590" y="-1"/>
            <a:ext cx="12043410" cy="523220"/>
            <a:chOff x="148590" y="-1"/>
            <a:chExt cx="12043410" cy="52322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6F87D1-3D5F-5A7D-F9C7-2A346B134A49}"/>
                </a:ext>
              </a:extLst>
            </p:cNvPr>
            <p:cNvSpPr txBox="1">
              <a:spLocks/>
            </p:cNvSpPr>
            <p:nvPr/>
          </p:nvSpPr>
          <p:spPr>
            <a:xfrm>
              <a:off x="1119673" y="-1"/>
              <a:ext cx="11072327" cy="523220"/>
            </a:xfrm>
            <a:prstGeom prst="rect">
              <a:avLst/>
            </a:prstGeom>
            <a:solidFill>
              <a:srgbClr val="66666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chemeClr val="bg1"/>
                  </a:solidFill>
                </a:rPr>
                <a:t>전기차 이용 고객의 배터리 관련 니즈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47F231-F940-AA04-8B4F-F9EB441ABDE1}"/>
                </a:ext>
              </a:extLst>
            </p:cNvPr>
            <p:cNvSpPr txBox="1"/>
            <p:nvPr/>
          </p:nvSpPr>
          <p:spPr>
            <a:xfrm>
              <a:off x="148590" y="-1"/>
              <a:ext cx="803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C000"/>
                  </a:solidFill>
                </a:rPr>
                <a:t>1-2</a:t>
              </a:r>
              <a:endParaRPr lang="ko-KR" altLang="en-US" sz="28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F67D6D7-417B-4910-DAED-9E10F938F554}"/>
              </a:ext>
            </a:extLst>
          </p:cNvPr>
          <p:cNvGrpSpPr/>
          <p:nvPr/>
        </p:nvGrpSpPr>
        <p:grpSpPr>
          <a:xfrm>
            <a:off x="725923" y="5609940"/>
            <a:ext cx="10848197" cy="879720"/>
            <a:chOff x="725923" y="5609940"/>
            <a:chExt cx="10848197" cy="8797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E38B743-24D9-5983-7DFE-0B14BFA1616A}"/>
                </a:ext>
              </a:extLst>
            </p:cNvPr>
            <p:cNvSpPr txBox="1"/>
            <p:nvPr/>
          </p:nvSpPr>
          <p:spPr>
            <a:xfrm>
              <a:off x="725923" y="6120328"/>
              <a:ext cx="10848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결국 소비자들의 </a:t>
              </a:r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</a:rPr>
                <a:t>Pain Point</a:t>
              </a:r>
              <a:r>
                <a:rPr lang="ko-KR" altLang="en-US" b="1" dirty="0">
                  <a:solidFill>
                    <a:schemeClr val="bg2">
                      <a:lumMod val="25000"/>
                    </a:schemeClr>
                  </a:solidFill>
                </a:rPr>
                <a:t>는 전기차의 배터리 사용에서 나온 한계점에서 비롯된 것이라고 볼 수 있음  </a:t>
              </a:r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DDBE17A7-3F1E-D806-8670-11A1E7986AEA}"/>
                </a:ext>
              </a:extLst>
            </p:cNvPr>
            <p:cNvSpPr/>
            <p:nvPr/>
          </p:nvSpPr>
          <p:spPr>
            <a:xfrm rot="10800000">
              <a:off x="4555536" y="5609940"/>
              <a:ext cx="3188970" cy="369332"/>
            </a:xfrm>
            <a:prstGeom prst="triangle">
              <a:avLst>
                <a:gd name="adj" fmla="val 49283"/>
              </a:avLst>
            </a:prstGeom>
            <a:solidFill>
              <a:srgbClr val="D1D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1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2E44E34-F4CD-5136-C434-8756FBEE314C}"/>
              </a:ext>
            </a:extLst>
          </p:cNvPr>
          <p:cNvSpPr/>
          <p:nvPr/>
        </p:nvSpPr>
        <p:spPr>
          <a:xfrm>
            <a:off x="374234" y="1644503"/>
            <a:ext cx="11443532" cy="820164"/>
          </a:xfrm>
          <a:prstGeom prst="rect">
            <a:avLst/>
          </a:prstGeom>
          <a:solidFill>
            <a:srgbClr val="D1D4D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8"/>
          <p:cNvSpPr txBox="1"/>
          <p:nvPr/>
        </p:nvSpPr>
        <p:spPr>
          <a:xfrm>
            <a:off x="2713317" y="6067252"/>
            <a:ext cx="5922684" cy="3897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33" b="1" dirty="0">
                <a:solidFill>
                  <a:srgbClr val="5D5D5D"/>
                </a:solidFill>
                <a:cs typeface="Noto Sans CJK KR Bold" pitchFamily="34" charset="0"/>
              </a:rPr>
              <a:t>"핵심은 재사용, 재활용 관련 기술 개발"</a:t>
            </a:r>
            <a:endParaRPr lang="en-US" sz="1200" b="1" dirty="0"/>
          </a:p>
        </p:txBody>
      </p:sp>
      <p:sp>
        <p:nvSpPr>
          <p:cNvPr id="40" name="Object 40"/>
          <p:cNvSpPr txBox="1"/>
          <p:nvPr/>
        </p:nvSpPr>
        <p:spPr>
          <a:xfrm>
            <a:off x="1119673" y="598118"/>
            <a:ext cx="10982131" cy="2974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33" dirty="0">
                <a:solidFill>
                  <a:srgbClr val="5D5D5D"/>
                </a:solidFill>
                <a:cs typeface="Noto Sans CJK KR Light" pitchFamily="34" charset="0"/>
              </a:rPr>
              <a:t>&gt; 전기차 배터리 산업을 지속 가능한 순환 경제 체제로 전환하기 위한 각국의 정책적 지원과 노력 또한 가속화 </a:t>
            </a:r>
            <a:endParaRPr lang="en-US" sz="12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E6E44AB-0F1B-6D68-4513-7F9B9EB776F0}"/>
              </a:ext>
            </a:extLst>
          </p:cNvPr>
          <p:cNvGrpSpPr/>
          <p:nvPr/>
        </p:nvGrpSpPr>
        <p:grpSpPr>
          <a:xfrm>
            <a:off x="519868" y="1132813"/>
            <a:ext cx="11152264" cy="4546654"/>
            <a:chOff x="550606" y="1527711"/>
            <a:chExt cx="11152264" cy="4546654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550606" y="1527711"/>
              <a:ext cx="11089264" cy="9524"/>
              <a:chOff x="825909" y="2291567"/>
              <a:chExt cx="16633896" cy="14286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5909" y="2291567"/>
                <a:ext cx="16633896" cy="14286"/>
              </a:xfrm>
              <a:prstGeom prst="rect">
                <a:avLst/>
              </a:prstGeom>
            </p:spPr>
          </p:pic>
        </p:grpSp>
        <p:sp>
          <p:nvSpPr>
            <p:cNvPr id="5" name="Object 5"/>
            <p:cNvSpPr txBox="1"/>
            <p:nvPr/>
          </p:nvSpPr>
          <p:spPr>
            <a:xfrm>
              <a:off x="1605582" y="3760719"/>
              <a:ext cx="1392829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67" kern="0" spc="-67" dirty="0">
                  <a:solidFill>
                    <a:srgbClr val="FFFFFF"/>
                  </a:solidFill>
                  <a:cs typeface="Noto Sans CJK KR Black" pitchFamily="34" charset="0"/>
                </a:rPr>
                <a:t>55%</a:t>
              </a:r>
              <a:endParaRPr lang="en-US" sz="1200" dirty="0"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4173065" y="4595204"/>
              <a:ext cx="969774" cy="2769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cs typeface="Noto Sans CJK KR Bold" pitchFamily="34" charset="0"/>
                </a:rPr>
                <a:t>남성</a:t>
              </a:r>
              <a:endParaRPr lang="en-US" sz="1200" dirty="0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990274" y="3760719"/>
              <a:ext cx="1392829" cy="50276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67" kern="0" spc="-67" dirty="0">
                  <a:solidFill>
                    <a:srgbClr val="FFFFFF"/>
                  </a:solidFill>
                  <a:cs typeface="Noto Sans CJK KR Black" pitchFamily="34" charset="0"/>
                </a:rPr>
                <a:t>45%</a:t>
              </a:r>
              <a:endParaRPr lang="en-US" sz="1200" dirty="0"/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550606" y="6064841"/>
              <a:ext cx="11089264" cy="9524"/>
              <a:chOff x="825909" y="9097261"/>
              <a:chExt cx="16633896" cy="1428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825909" y="9097261"/>
                <a:ext cx="16633896" cy="142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283022" y="2674632"/>
              <a:ext cx="1934533" cy="9524"/>
              <a:chOff x="4924533" y="4011948"/>
              <a:chExt cx="2901799" cy="142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924533" y="4011948"/>
                <a:ext cx="2901799" cy="1428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968420" y="2674632"/>
              <a:ext cx="1934533" cy="9524"/>
              <a:chOff x="10452629" y="4011948"/>
              <a:chExt cx="2901799" cy="1428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0452629" y="4011948"/>
                <a:ext cx="2901799" cy="142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285274" y="4930871"/>
              <a:ext cx="1934533" cy="9524"/>
              <a:chOff x="4927910" y="7396306"/>
              <a:chExt cx="2901799" cy="142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4927910" y="7396306"/>
                <a:ext cx="2901799" cy="142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6970670" y="4930871"/>
              <a:ext cx="1934533" cy="9524"/>
              <a:chOff x="10456005" y="7396306"/>
              <a:chExt cx="2901799" cy="142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5400000">
                <a:off x="10456005" y="7396306"/>
                <a:ext cx="2901799" cy="14286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600689" y="2107981"/>
              <a:ext cx="3388647" cy="6669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67" b="1" kern="0" spc="-67" dirty="0">
                  <a:cs typeface="Noto Sans CJK KR Bold" pitchFamily="34" charset="0"/>
                </a:rPr>
                <a:t>EU '</a:t>
              </a:r>
              <a:r>
                <a:rPr lang="en-US" sz="1867" b="1" kern="0" spc="-67" dirty="0" err="1">
                  <a:cs typeface="Noto Sans CJK KR Bold" pitchFamily="34" charset="0"/>
                </a:rPr>
                <a:t>지속가능한</a:t>
              </a:r>
              <a:r>
                <a:rPr lang="en-US" sz="1867" b="1" kern="0" spc="-67" dirty="0">
                  <a:cs typeface="Noto Sans CJK KR Bold" pitchFamily="34" charset="0"/>
                </a:rPr>
                <a:t> </a:t>
              </a:r>
              <a:r>
                <a:rPr lang="en-US" sz="1867" b="1" kern="0" spc="-67" dirty="0" err="1">
                  <a:cs typeface="Noto Sans CJK KR Bold" pitchFamily="34" charset="0"/>
                </a:rPr>
                <a:t>배터리</a:t>
              </a:r>
              <a:r>
                <a:rPr lang="en-US" sz="1867" b="1" kern="0" spc="-67" dirty="0">
                  <a:cs typeface="Noto Sans CJK KR Bold" pitchFamily="34" charset="0"/>
                </a:rPr>
                <a:t> 법' </a:t>
              </a:r>
            </a:p>
            <a:p>
              <a:r>
                <a:rPr lang="en-US" sz="1867" b="1" kern="0" spc="-67" dirty="0">
                  <a:cs typeface="Noto Sans CJK KR Bold" pitchFamily="34" charset="0"/>
                </a:rPr>
                <a:t>유럽 </a:t>
              </a:r>
              <a:r>
                <a:rPr lang="en-US" sz="1867" b="1" kern="0" spc="-67" dirty="0" err="1">
                  <a:cs typeface="Noto Sans CJK KR Bold" pitchFamily="34" charset="0"/>
                </a:rPr>
                <a:t>의회</a:t>
              </a:r>
              <a:r>
                <a:rPr lang="en-US" sz="1867" b="1" kern="0" spc="-67" dirty="0">
                  <a:cs typeface="Noto Sans CJK KR Bold" pitchFamily="34" charset="0"/>
                </a:rPr>
                <a:t> </a:t>
              </a:r>
              <a:r>
                <a:rPr lang="en-US" sz="1867" b="1" kern="0" spc="-67" dirty="0" err="1">
                  <a:cs typeface="Noto Sans CJK KR Bold" pitchFamily="34" charset="0"/>
                </a:rPr>
                <a:t>통과</a:t>
              </a:r>
              <a:r>
                <a:rPr lang="en-US" sz="1867" b="1" kern="0" spc="-67" dirty="0">
                  <a:cs typeface="Noto Sans CJK KR Bold" pitchFamily="34" charset="0"/>
                </a:rPr>
                <a:t> (‘23.06)</a:t>
              </a:r>
              <a:endParaRPr lang="en-US" sz="1200" b="1" dirty="0"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589857" y="1712127"/>
              <a:ext cx="1209524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kern="0" spc="-67" dirty="0">
                  <a:solidFill>
                    <a:srgbClr val="5D5D5D"/>
                  </a:solidFill>
                  <a:cs typeface="Noto Sans CJK KR Bold" pitchFamily="34" charset="0"/>
                </a:rPr>
                <a:t>Case 01.</a:t>
              </a:r>
              <a:endParaRPr lang="en-US" sz="1200" dirty="0"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485056" y="2107981"/>
              <a:ext cx="2197092" cy="6669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67" b="1" kern="0" spc="-67" dirty="0">
                  <a:cs typeface="Noto Sans CJK KR Bold" pitchFamily="34" charset="0"/>
                </a:rPr>
                <a:t>미국의 </a:t>
              </a:r>
            </a:p>
            <a:p>
              <a:r>
                <a:rPr lang="en-US" sz="1867" b="1" kern="0" spc="-67" dirty="0">
                  <a:cs typeface="Noto Sans CJK KR Bold" pitchFamily="34" charset="0"/>
                </a:rPr>
                <a:t>배터리 산업 지원</a:t>
              </a:r>
              <a:endParaRPr lang="en-US" sz="1200" b="1" dirty="0"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474222" y="1712127"/>
              <a:ext cx="288769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kern="0" spc="-67" dirty="0">
                  <a:solidFill>
                    <a:srgbClr val="5D5D5D"/>
                  </a:solidFill>
                  <a:cs typeface="Noto Sans CJK KR Bold" pitchFamily="34" charset="0"/>
                </a:rPr>
                <a:t>Case 02.</a:t>
              </a:r>
              <a:endParaRPr lang="en-US" sz="1200" dirty="0"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8089589" y="2107981"/>
              <a:ext cx="3275098" cy="66697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867" b="1" kern="0" spc="-67" dirty="0">
                  <a:cs typeface="Noto Sans CJK KR Bold" pitchFamily="34" charset="0"/>
                </a:rPr>
                <a:t>중국의</a:t>
              </a:r>
            </a:p>
            <a:p>
              <a:r>
                <a:rPr lang="en-US" sz="1867" b="1" kern="0" spc="-67" dirty="0">
                  <a:cs typeface="Noto Sans CJK KR Bold" pitchFamily="34" charset="0"/>
                </a:rPr>
                <a:t>배터리 관련 법률</a:t>
              </a:r>
              <a:endParaRPr lang="en-US" sz="1200" b="1" dirty="0"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8078794" y="1712127"/>
              <a:ext cx="288769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600" kern="0" spc="-67" dirty="0">
                  <a:solidFill>
                    <a:srgbClr val="5D5D5D"/>
                  </a:solidFill>
                  <a:cs typeface="Noto Sans CJK KR Bold" pitchFamily="34" charset="0"/>
                </a:rPr>
                <a:t>Case 03.</a:t>
              </a:r>
              <a:endParaRPr lang="en-US" sz="1200" dirty="0"/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564274" y="3038432"/>
              <a:ext cx="3643896" cy="18158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탄소 발자국 제도</a:t>
              </a:r>
              <a:endParaRPr lang="en-US" altLang="ko-KR" sz="1400" b="1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r>
                <a:rPr 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: 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dirty="0" err="1">
                  <a:solidFill>
                    <a:srgbClr val="5D5D5D"/>
                  </a:solidFill>
                  <a:cs typeface="Noto Sans CJK KR Bold" pitchFamily="34" charset="0"/>
                </a:rPr>
                <a:t>배터리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 전 </a:t>
              </a:r>
              <a:r>
                <a:rPr lang="en-US" altLang="ko-KR" sz="1400" dirty="0" err="1">
                  <a:solidFill>
                    <a:srgbClr val="5D5D5D"/>
                  </a:solidFill>
                  <a:cs typeface="Noto Sans CJK KR Bold" pitchFamily="34" charset="0"/>
                </a:rPr>
                <a:t>주기에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dirty="0" err="1">
                  <a:solidFill>
                    <a:srgbClr val="5D5D5D"/>
                  </a:solidFill>
                  <a:cs typeface="Noto Sans CJK KR Bold" pitchFamily="34" charset="0"/>
                </a:rPr>
                <a:t>걸쳐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dirty="0" err="1">
                  <a:solidFill>
                    <a:srgbClr val="5D5D5D"/>
                  </a:solidFill>
                  <a:cs typeface="Noto Sans CJK KR Bold" pitchFamily="34" charset="0"/>
                </a:rPr>
                <a:t>탄소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dirty="0" err="1">
                  <a:solidFill>
                    <a:srgbClr val="5D5D5D"/>
                  </a:solidFill>
                  <a:cs typeface="Noto Sans CJK KR Bold" pitchFamily="34" charset="0"/>
                </a:rPr>
                <a:t>배출량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dirty="0" err="1">
                  <a:solidFill>
                    <a:srgbClr val="5D5D5D"/>
                  </a:solidFill>
                  <a:cs typeface="Noto Sans CJK KR Bold" pitchFamily="34" charset="0"/>
                </a:rPr>
                <a:t>측정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 </a:t>
              </a:r>
            </a:p>
            <a:p>
              <a:endParaRPr lang="en-US" sz="1400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재생원료</a:t>
              </a:r>
              <a:r>
                <a:rPr 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 사용 </a:t>
              </a:r>
              <a:r>
                <a:rPr lang="en-US" sz="1400" b="1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제도</a:t>
              </a:r>
              <a:r>
                <a:rPr 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 </a:t>
              </a:r>
            </a:p>
            <a:p>
              <a:r>
                <a:rPr 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: 리튬, 니켈 등 광물 재사용 </a:t>
              </a:r>
            </a:p>
            <a:p>
              <a:endParaRPr lang="en-US" sz="1400" b="1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배터리</a:t>
              </a:r>
              <a:r>
                <a:rPr 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sz="1400" b="1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여권</a:t>
              </a:r>
              <a:r>
                <a:rPr 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sz="1400" b="1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제도</a:t>
              </a:r>
              <a:endParaRPr lang="en-US" sz="1400" b="1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r>
                <a:rPr 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:</a:t>
              </a:r>
              <a:r>
                <a:rPr lang="en-US" sz="1400" dirty="0">
                  <a:solidFill>
                    <a:srgbClr val="5D5D5D"/>
                  </a:solidFill>
                  <a:cs typeface="Noto Sans CJK KR Bold" pitchFamily="34" charset="0"/>
                </a:rPr>
                <a:t> 배터리 생산, </a:t>
              </a:r>
              <a:r>
                <a:rPr lang="en-US" sz="1400" dirty="0" err="1">
                  <a:solidFill>
                    <a:srgbClr val="5D5D5D"/>
                  </a:solidFill>
                  <a:cs typeface="Noto Sans CJK KR Bold" pitchFamily="34" charset="0"/>
                </a:rPr>
                <a:t>사용</a:t>
              </a:r>
              <a:r>
                <a:rPr lang="en-US" sz="1400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sz="1400" dirty="0" err="1">
                  <a:solidFill>
                    <a:srgbClr val="5D5D5D"/>
                  </a:solidFill>
                  <a:cs typeface="Noto Sans CJK KR Bold" pitchFamily="34" charset="0"/>
                </a:rPr>
                <a:t>정보를</a:t>
              </a:r>
              <a:r>
                <a:rPr lang="en-US" sz="1400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sz="1400" dirty="0" err="1">
                  <a:solidFill>
                    <a:srgbClr val="5D5D5D"/>
                  </a:solidFill>
                  <a:cs typeface="Noto Sans CJK KR Bold" pitchFamily="34" charset="0"/>
                </a:rPr>
                <a:t>전자로</a:t>
              </a:r>
              <a:r>
                <a:rPr lang="en-US" sz="1400" dirty="0">
                  <a:solidFill>
                    <a:srgbClr val="5D5D5D"/>
                  </a:solidFill>
                  <a:cs typeface="Noto Sans CJK KR Bold" pitchFamily="34" charset="0"/>
                </a:rPr>
                <a:t> </a:t>
              </a:r>
              <a:r>
                <a:rPr lang="en-US" sz="1400" dirty="0" err="1">
                  <a:solidFill>
                    <a:srgbClr val="5D5D5D"/>
                  </a:solidFill>
                  <a:cs typeface="Noto Sans CJK KR Bold" pitchFamily="34" charset="0"/>
                </a:rPr>
                <a:t>기록</a:t>
              </a:r>
              <a:r>
                <a:rPr lang="en-US" sz="1400" dirty="0">
                  <a:solidFill>
                    <a:srgbClr val="5D5D5D"/>
                  </a:solidFill>
                  <a:cs typeface="Noto Sans CJK KR Bold" pitchFamily="34" charset="0"/>
                </a:rPr>
                <a:t> </a:t>
              </a:r>
              <a:endParaRPr lang="en-US" sz="1400" dirty="0"/>
            </a:p>
          </p:txBody>
        </p:sp>
        <p:sp>
          <p:nvSpPr>
            <p:cNvPr id="6" name="Object 34">
              <a:extLst>
                <a:ext uri="{FF2B5EF4-FFF2-40B4-BE49-F238E27FC236}">
                  <a16:creationId xmlns:a16="http://schemas.microsoft.com/office/drawing/2014/main" id="{475109D4-8211-2981-B0D2-AB33C85BFC53}"/>
                </a:ext>
              </a:extLst>
            </p:cNvPr>
            <p:cNvSpPr txBox="1"/>
            <p:nvPr/>
          </p:nvSpPr>
          <p:spPr>
            <a:xfrm>
              <a:off x="4344974" y="2997456"/>
              <a:ext cx="3643896" cy="24622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기후 변화 대응</a:t>
              </a:r>
              <a:endParaRPr lang="en-US" altLang="ko-KR" sz="1400" b="1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r>
                <a:rPr 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: 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 배</a:t>
              </a:r>
              <a:r>
                <a:rPr lang="ko-KR" altLang="en-US" sz="1400" dirty="0">
                  <a:solidFill>
                    <a:srgbClr val="5D5D5D"/>
                  </a:solidFill>
                  <a:cs typeface="Noto Sans CJK KR Bold" pitchFamily="34" charset="0"/>
                </a:rPr>
                <a:t>터리 산업을 기후 대응 수단으로 인식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 </a:t>
              </a:r>
            </a:p>
            <a:p>
              <a:endParaRPr lang="en-US" sz="1400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초당적 기반 </a:t>
              </a:r>
              <a:r>
                <a:rPr lang="ko-KR" altLang="en-US" sz="1400" b="1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시설법</a:t>
              </a:r>
              <a:r>
                <a:rPr 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 </a:t>
              </a:r>
            </a:p>
            <a:p>
              <a:r>
                <a:rPr 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: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전기차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배터리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재활용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및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재사용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위한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신기술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및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프로세스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지원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</a:p>
            <a:p>
              <a:endParaRPr lang="en-US" sz="1400" b="1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행정부 지원</a:t>
              </a:r>
              <a:endParaRPr lang="en-US" sz="1400" b="1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r>
                <a:rPr 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:</a:t>
              </a:r>
              <a:r>
                <a:rPr lang="en-US" sz="1400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바이든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ko-KR" alt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정부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10개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프로젝트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7400만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달러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지원자금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en-US" altLang="ko-KR" sz="1400" kern="0" spc="-67" dirty="0" err="1">
                  <a:solidFill>
                    <a:srgbClr val="5D5D5D"/>
                  </a:solidFill>
                  <a:cs typeface="Noto Sans CJK KR Bold" pitchFamily="34" charset="0"/>
                </a:rPr>
                <a:t>발표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(‘22.01)</a:t>
              </a:r>
              <a:endParaRPr lang="en-US" altLang="ko-KR" sz="1400" dirty="0"/>
            </a:p>
            <a:p>
              <a:endParaRPr lang="en-US" sz="1400" dirty="0"/>
            </a:p>
          </p:txBody>
        </p:sp>
        <p:sp>
          <p:nvSpPr>
            <p:cNvPr id="7" name="Object 34">
              <a:extLst>
                <a:ext uri="{FF2B5EF4-FFF2-40B4-BE49-F238E27FC236}">
                  <a16:creationId xmlns:a16="http://schemas.microsoft.com/office/drawing/2014/main" id="{2C2E72D0-3DFF-72BF-9CE6-0DD6C11BE986}"/>
                </a:ext>
              </a:extLst>
            </p:cNvPr>
            <p:cNvSpPr txBox="1"/>
            <p:nvPr/>
          </p:nvSpPr>
          <p:spPr>
            <a:xfrm>
              <a:off x="8058974" y="2997456"/>
              <a:ext cx="3643896" cy="18158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폐배터리 재활용 계획</a:t>
              </a:r>
              <a:endParaRPr lang="en-US" altLang="ko-KR" sz="1400" b="1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r>
                <a:rPr 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: 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 </a:t>
              </a:r>
              <a:r>
                <a:rPr lang="ko-KR" altLang="en-US" sz="1400" dirty="0">
                  <a:solidFill>
                    <a:srgbClr val="5D5D5D"/>
                  </a:solidFill>
                  <a:cs typeface="Noto Sans CJK KR Bold" pitchFamily="34" charset="0"/>
                </a:rPr>
                <a:t>배터리 생산 업체에서</a:t>
              </a:r>
              <a:r>
                <a:rPr lang="en-US" altLang="ko-KR" sz="1400" dirty="0">
                  <a:solidFill>
                    <a:srgbClr val="5D5D5D"/>
                  </a:solidFill>
                  <a:cs typeface="Noto Sans CJK KR Bold" pitchFamily="34" charset="0"/>
                </a:rPr>
                <a:t> 2012</a:t>
              </a:r>
              <a:r>
                <a:rPr lang="ko-KR" altLang="en-US" sz="1400" dirty="0">
                  <a:solidFill>
                    <a:srgbClr val="5D5D5D"/>
                  </a:solidFill>
                  <a:cs typeface="Noto Sans CJK KR Bold" pitchFamily="34" charset="0"/>
                </a:rPr>
                <a:t>년부터 유도 시작</a:t>
              </a:r>
              <a:endParaRPr lang="en-US" altLang="ko-KR" sz="1400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endParaRPr lang="en-US" sz="1400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관련 법률 개정 및 개발</a:t>
              </a:r>
              <a:r>
                <a:rPr lang="en-US" sz="1400" b="1" kern="0" spc="-67" dirty="0">
                  <a:solidFill>
                    <a:srgbClr val="5D5D5D"/>
                  </a:solidFill>
                  <a:cs typeface="Noto Sans CJK KR Bold" pitchFamily="34" charset="0"/>
                </a:rPr>
                <a:t> </a:t>
              </a:r>
            </a:p>
            <a:p>
              <a:r>
                <a:rPr 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 : 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'</a:t>
              </a:r>
              <a:r>
                <a:rPr lang="ko-KR" alt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에너지 절약 및 신에너지 자동차 산업 발전 계획</a:t>
              </a:r>
              <a:r>
                <a:rPr lang="en-US" altLang="ko-KR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' </a:t>
              </a:r>
              <a:r>
                <a:rPr lang="ko-KR" altLang="en-US" sz="1400" kern="0" spc="-67" dirty="0">
                  <a:solidFill>
                    <a:srgbClr val="5D5D5D"/>
                  </a:solidFill>
                  <a:cs typeface="Noto Sans CJK KR Bold" pitchFamily="34" charset="0"/>
                </a:rPr>
                <a:t>관련 법률 개정 및 개발 </a:t>
              </a:r>
            </a:p>
            <a:p>
              <a:endParaRPr lang="en-US" sz="1400" b="1" kern="0" spc="-67" dirty="0">
                <a:solidFill>
                  <a:srgbClr val="5D5D5D"/>
                </a:solidFill>
                <a:cs typeface="Noto Sans CJK KR Bold" pitchFamily="34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B31C377-068E-89E6-48DD-1FC3F88CF631}"/>
              </a:ext>
            </a:extLst>
          </p:cNvPr>
          <p:cNvGrpSpPr/>
          <p:nvPr/>
        </p:nvGrpSpPr>
        <p:grpSpPr>
          <a:xfrm>
            <a:off x="148590" y="-1"/>
            <a:ext cx="12043410" cy="523220"/>
            <a:chOff x="148590" y="-1"/>
            <a:chExt cx="12043410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28CE7C-2797-E924-1AAC-B4B6D1631E62}"/>
                </a:ext>
              </a:extLst>
            </p:cNvPr>
            <p:cNvSpPr txBox="1">
              <a:spLocks/>
            </p:cNvSpPr>
            <p:nvPr/>
          </p:nvSpPr>
          <p:spPr>
            <a:xfrm>
              <a:off x="1119673" y="-1"/>
              <a:ext cx="11072327" cy="523220"/>
            </a:xfrm>
            <a:prstGeom prst="rect">
              <a:avLst/>
            </a:prstGeom>
            <a:solidFill>
              <a:srgbClr val="66666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chemeClr val="bg1"/>
                  </a:solidFill>
                </a:rPr>
                <a:t>전기차 배터리</a:t>
              </a:r>
              <a:r>
                <a:rPr lang="en-US" altLang="ko-KR" sz="2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2800" b="1" dirty="0">
                  <a:solidFill>
                    <a:schemeClr val="bg1"/>
                  </a:solidFill>
                </a:rPr>
                <a:t>순환경제 개념 대두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E6910D-A88F-C5BE-20A2-329972CB6721}"/>
                </a:ext>
              </a:extLst>
            </p:cNvPr>
            <p:cNvSpPr txBox="1"/>
            <p:nvPr/>
          </p:nvSpPr>
          <p:spPr>
            <a:xfrm>
              <a:off x="148590" y="-1"/>
              <a:ext cx="803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C000"/>
                  </a:solidFill>
                </a:rPr>
                <a:t>2-1</a:t>
              </a:r>
              <a:endParaRPr lang="ko-KR" altLang="en-US" sz="2800" b="1" dirty="0">
                <a:solidFill>
                  <a:srgbClr val="FFC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31AF32E-0F72-3B66-A368-6D7B46FC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00" y="4625283"/>
            <a:ext cx="8664201" cy="1880713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FEB30BA-0373-08C9-3FBC-8CB0AB3644A9}"/>
              </a:ext>
            </a:extLst>
          </p:cNvPr>
          <p:cNvGrpSpPr/>
          <p:nvPr/>
        </p:nvGrpSpPr>
        <p:grpSpPr>
          <a:xfrm>
            <a:off x="3074583" y="702914"/>
            <a:ext cx="4772246" cy="3135439"/>
            <a:chOff x="76202" y="658588"/>
            <a:chExt cx="5029197" cy="31733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F048B48-3D71-AE1C-8E70-9FEC2DB5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2502" y="1421724"/>
              <a:ext cx="4202897" cy="2410176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80CCEEC-8D96-0977-1706-81158886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515" b="93939" l="1069" r="38124"/>
                      </a14:imgEffect>
                    </a14:imgLayer>
                  </a14:imgProps>
                </a:ext>
              </a:extLst>
            </a:blip>
            <a:srcRect r="59927"/>
            <a:stretch/>
          </p:blipFill>
          <p:spPr>
            <a:xfrm>
              <a:off x="76202" y="658588"/>
              <a:ext cx="1917840" cy="187569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E9A4A6-DA52-5CE5-A817-2629FA4E7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53" t="1941" r="76351" b="65455"/>
            <a:stretch/>
          </p:blipFill>
          <p:spPr>
            <a:xfrm>
              <a:off x="964409" y="2604138"/>
              <a:ext cx="928688" cy="78581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3F795C41-D49C-4412-7B63-98E338D5A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97" y="1773799"/>
            <a:ext cx="2286000" cy="22860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E6EB9B4-854D-9FF5-F03D-D412FFBE1851}"/>
              </a:ext>
            </a:extLst>
          </p:cNvPr>
          <p:cNvGrpSpPr/>
          <p:nvPr/>
        </p:nvGrpSpPr>
        <p:grpSpPr>
          <a:xfrm>
            <a:off x="148590" y="-1"/>
            <a:ext cx="12043410" cy="523220"/>
            <a:chOff x="148590" y="-1"/>
            <a:chExt cx="12043410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650767-28A5-C3B0-A5BD-ACBBCCB51208}"/>
                </a:ext>
              </a:extLst>
            </p:cNvPr>
            <p:cNvSpPr txBox="1"/>
            <p:nvPr/>
          </p:nvSpPr>
          <p:spPr>
            <a:xfrm>
              <a:off x="1119673" y="-1"/>
              <a:ext cx="11072327" cy="523220"/>
            </a:xfrm>
            <a:prstGeom prst="rect">
              <a:avLst/>
            </a:prstGeom>
            <a:solidFill>
              <a:srgbClr val="66666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chemeClr val="bg1"/>
                  </a:solidFill>
                </a:rPr>
                <a:t>전기차 배터리 충전과 수명에 관하여 제공되는 서비스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D19E7B-D149-2E20-9CCF-90657C3ABA0C}"/>
                </a:ext>
              </a:extLst>
            </p:cNvPr>
            <p:cNvSpPr txBox="1"/>
            <p:nvPr/>
          </p:nvSpPr>
          <p:spPr>
            <a:xfrm>
              <a:off x="148590" y="-1"/>
              <a:ext cx="803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C000"/>
                  </a:solidFill>
                </a:rPr>
                <a:t>2-2</a:t>
              </a:r>
              <a:endParaRPr lang="ko-KR" altLang="en-US" sz="2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028" name="Picture 4" descr="전기차 배터리 상태, 스마트폰 앱으로 알려드려요">
            <a:extLst>
              <a:ext uri="{FF2B5EF4-FFF2-40B4-BE49-F238E27FC236}">
                <a16:creationId xmlns:a16="http://schemas.microsoft.com/office/drawing/2014/main" id="{CDE8AA23-2E17-DBE3-11A0-FA3A25DDB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165" y="1773799"/>
            <a:ext cx="3826211" cy="215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bject 27">
            <a:extLst>
              <a:ext uri="{FF2B5EF4-FFF2-40B4-BE49-F238E27FC236}">
                <a16:creationId xmlns:a16="http://schemas.microsoft.com/office/drawing/2014/main" id="{CDA68887-A40F-2F7A-A82B-E555BF49499A}"/>
              </a:ext>
            </a:extLst>
          </p:cNvPr>
          <p:cNvSpPr txBox="1"/>
          <p:nvPr/>
        </p:nvSpPr>
        <p:spPr>
          <a:xfrm>
            <a:off x="1126135" y="1287665"/>
            <a:ext cx="120952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67" dirty="0">
                <a:solidFill>
                  <a:srgbClr val="5D5D5D"/>
                </a:solidFill>
              </a:rPr>
              <a:t>Blue</a:t>
            </a:r>
            <a:r>
              <a:rPr lang="ko-KR" altLang="en-US" sz="1600" b="1" kern="0" spc="-67" dirty="0">
                <a:solidFill>
                  <a:srgbClr val="5D5D5D"/>
                </a:solidFill>
              </a:rPr>
              <a:t> </a:t>
            </a:r>
            <a:r>
              <a:rPr lang="en-US" altLang="ko-KR" sz="1600" b="1" kern="0" spc="-67" dirty="0">
                <a:solidFill>
                  <a:srgbClr val="5D5D5D"/>
                </a:solidFill>
              </a:rPr>
              <a:t>Link</a:t>
            </a:r>
            <a:endParaRPr lang="en-US" sz="1200" b="1" dirty="0"/>
          </a:p>
        </p:txBody>
      </p:sp>
      <p:sp>
        <p:nvSpPr>
          <p:cNvPr id="20" name="Object 27">
            <a:extLst>
              <a:ext uri="{FF2B5EF4-FFF2-40B4-BE49-F238E27FC236}">
                <a16:creationId xmlns:a16="http://schemas.microsoft.com/office/drawing/2014/main" id="{28041401-BDF3-4917-692B-8F69ABDD33B5}"/>
              </a:ext>
            </a:extLst>
          </p:cNvPr>
          <p:cNvSpPr txBox="1"/>
          <p:nvPr/>
        </p:nvSpPr>
        <p:spPr>
          <a:xfrm>
            <a:off x="5247985" y="3914695"/>
            <a:ext cx="120952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67" dirty="0">
                <a:solidFill>
                  <a:srgbClr val="5D5D5D"/>
                </a:solidFill>
              </a:rPr>
              <a:t>EV Infra</a:t>
            </a:r>
            <a:endParaRPr lang="en-US" sz="1200" b="1" dirty="0"/>
          </a:p>
        </p:txBody>
      </p:sp>
      <p:sp>
        <p:nvSpPr>
          <p:cNvPr id="21" name="Object 27">
            <a:extLst>
              <a:ext uri="{FF2B5EF4-FFF2-40B4-BE49-F238E27FC236}">
                <a16:creationId xmlns:a16="http://schemas.microsoft.com/office/drawing/2014/main" id="{A7571451-C864-3DF8-091C-8EE53CDDF207}"/>
              </a:ext>
            </a:extLst>
          </p:cNvPr>
          <p:cNvSpPr txBox="1"/>
          <p:nvPr/>
        </p:nvSpPr>
        <p:spPr>
          <a:xfrm>
            <a:off x="9369872" y="1287665"/>
            <a:ext cx="120952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b="1" kern="0" spc="-67" dirty="0">
                <a:solidFill>
                  <a:srgbClr val="5D5D5D"/>
                </a:solidFill>
              </a:rPr>
              <a:t>B - Lifecare</a:t>
            </a:r>
            <a:endParaRPr lang="en-US" sz="12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9E831C-7D15-29BB-1065-D73275F9B076}"/>
              </a:ext>
            </a:extLst>
          </p:cNvPr>
          <p:cNvSpPr/>
          <p:nvPr/>
        </p:nvSpPr>
        <p:spPr>
          <a:xfrm>
            <a:off x="7708605" y="4391247"/>
            <a:ext cx="2719495" cy="176500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0A707CB-E6F4-A0F8-031C-D631B73982C8}"/>
              </a:ext>
            </a:extLst>
          </p:cNvPr>
          <p:cNvSpPr txBox="1"/>
          <p:nvPr/>
        </p:nvSpPr>
        <p:spPr>
          <a:xfrm>
            <a:off x="725923" y="550534"/>
            <a:ext cx="1159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LGSmartfonts"/>
              </a:rPr>
              <a:t>DoD</a:t>
            </a:r>
            <a:r>
              <a:rPr lang="ko-KR" altLang="en-US" b="1" dirty="0">
                <a:solidFill>
                  <a:srgbClr val="000000"/>
                </a:solidFill>
                <a:latin typeface="LGSmartfonts"/>
              </a:rPr>
              <a:t> 란</a:t>
            </a:r>
            <a:r>
              <a:rPr lang="en-US" altLang="ko-KR" b="1" dirty="0">
                <a:solidFill>
                  <a:srgbClr val="000000"/>
                </a:solidFill>
                <a:latin typeface="LGSmartfonts"/>
              </a:rPr>
              <a:t>?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LGSmartfonts"/>
              </a:rPr>
              <a:t> </a:t>
            </a:r>
            <a:endParaRPr lang="en-US" altLang="ko-KR" b="1" i="0" dirty="0">
              <a:solidFill>
                <a:srgbClr val="000000"/>
              </a:solidFill>
              <a:effectLst/>
              <a:latin typeface="LGSmartfonts"/>
            </a:endParaRP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LGSmartfonts"/>
              </a:rPr>
              <a:t>Depth of Discharge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LGSmartfonts"/>
              </a:rPr>
              <a:t>의 약어로 배터리의 완충 상태를 기준으로 지금 몇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LGSmartfonts"/>
              </a:rPr>
              <a:t>%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LGSmartfonts"/>
              </a:rPr>
              <a:t>방전되었는지 알 수 있는 지표</a:t>
            </a:r>
            <a:r>
              <a:rPr lang="en-US" altLang="ko-KR" dirty="0">
                <a:solidFill>
                  <a:srgbClr val="000000"/>
                </a:solidFill>
                <a:latin typeface="LGSmartfonts"/>
              </a:rPr>
              <a:t>.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BB2517-FB06-7A21-0DB3-559BFD07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340" y="2293383"/>
            <a:ext cx="4804476" cy="28214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31CCEC8-2346-FAC3-F1B7-42255023F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17" y="1869280"/>
            <a:ext cx="2797999" cy="40327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0FBA92C-1C2B-54AC-3DA8-B256B27EB4E0}"/>
              </a:ext>
            </a:extLst>
          </p:cNvPr>
          <p:cNvGrpSpPr/>
          <p:nvPr/>
        </p:nvGrpSpPr>
        <p:grpSpPr>
          <a:xfrm>
            <a:off x="148590" y="-1"/>
            <a:ext cx="12043410" cy="523220"/>
            <a:chOff x="148590" y="-1"/>
            <a:chExt cx="12043410" cy="52322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52A291-1F49-2952-20A4-22AC0DC0F5DC}"/>
                </a:ext>
              </a:extLst>
            </p:cNvPr>
            <p:cNvSpPr txBox="1"/>
            <p:nvPr/>
          </p:nvSpPr>
          <p:spPr>
            <a:xfrm>
              <a:off x="1119673" y="-1"/>
              <a:ext cx="11072327" cy="523220"/>
            </a:xfrm>
            <a:prstGeom prst="rect">
              <a:avLst/>
            </a:prstGeom>
            <a:solidFill>
              <a:srgbClr val="666666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 dirty="0">
                  <a:solidFill>
                    <a:schemeClr val="bg1"/>
                  </a:solidFill>
                </a:rPr>
                <a:t>전기차 배터리 충전 습관 및 그에 따른 배터리 수명의 변화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795610A-C427-6EEA-BE7B-773C2992B157}"/>
                </a:ext>
              </a:extLst>
            </p:cNvPr>
            <p:cNvSpPr txBox="1"/>
            <p:nvPr/>
          </p:nvSpPr>
          <p:spPr>
            <a:xfrm>
              <a:off x="148590" y="-1"/>
              <a:ext cx="803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C000"/>
                  </a:solidFill>
                </a:rPr>
                <a:t>2-3</a:t>
              </a:r>
              <a:endParaRPr lang="ko-KR" altLang="en-US" sz="2800" b="1" dirty="0">
                <a:solidFill>
                  <a:srgbClr val="FFC000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DC96F3-893C-EE6B-2681-05A8DC4A1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39" y="1885007"/>
            <a:ext cx="3336782" cy="27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2E4DA2-4853-CE2D-00B1-269DE57F8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639" y="4645208"/>
            <a:ext cx="3745668" cy="85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BF4780A8-514C-F838-0A64-7795153B0A59}"/>
              </a:ext>
            </a:extLst>
          </p:cNvPr>
          <p:cNvGrpSpPr/>
          <p:nvPr/>
        </p:nvGrpSpPr>
        <p:grpSpPr>
          <a:xfrm>
            <a:off x="0" y="5609940"/>
            <a:ext cx="12192000" cy="1002660"/>
            <a:chOff x="0" y="5609940"/>
            <a:chExt cx="12192000" cy="10026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A4DD4B-00D1-1CE7-A3D7-325C203A331E}"/>
                </a:ext>
              </a:extLst>
            </p:cNvPr>
            <p:cNvSpPr txBox="1"/>
            <p:nvPr/>
          </p:nvSpPr>
          <p:spPr>
            <a:xfrm>
              <a:off x="0" y="6181713"/>
              <a:ext cx="121920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200" b="1" dirty="0">
                  <a:solidFill>
                    <a:schemeClr val="bg2">
                      <a:lumMod val="25000"/>
                    </a:schemeClr>
                  </a:solidFill>
                </a:rPr>
                <a:t>“</a:t>
              </a:r>
              <a:r>
                <a:rPr lang="ko-KR" altLang="en-US" sz="2200" b="1" dirty="0">
                  <a:solidFill>
                    <a:schemeClr val="bg2">
                      <a:lumMod val="25000"/>
                    </a:schemeClr>
                  </a:solidFill>
                </a:rPr>
                <a:t>좋은 전기차 배터리 충전 습관을 유지하면 보상을 지급하는 블록체인 기반 서비스를 구축하자</a:t>
              </a:r>
              <a:r>
                <a:rPr lang="en-US" altLang="ko-KR" sz="2200" b="1" dirty="0">
                  <a:solidFill>
                    <a:schemeClr val="bg2">
                      <a:lumMod val="25000"/>
                    </a:schemeClr>
                  </a:solidFill>
                </a:rPr>
                <a:t>!”</a:t>
              </a:r>
              <a:r>
                <a:rPr lang="ko-KR" altLang="en-US" sz="2200" b="1" dirty="0">
                  <a:solidFill>
                    <a:schemeClr val="bg2">
                      <a:lumMod val="25000"/>
                    </a:schemeClr>
                  </a:solidFill>
                </a:rPr>
                <a:t> </a:t>
              </a: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9A4376E7-4D50-DCF1-D924-11AC1DC2CCEE}"/>
                </a:ext>
              </a:extLst>
            </p:cNvPr>
            <p:cNvSpPr/>
            <p:nvPr/>
          </p:nvSpPr>
          <p:spPr>
            <a:xfrm rot="10800000">
              <a:off x="4555536" y="5609940"/>
              <a:ext cx="3188970" cy="369332"/>
            </a:xfrm>
            <a:prstGeom prst="triangle">
              <a:avLst>
                <a:gd name="adj" fmla="val 49283"/>
              </a:avLst>
            </a:prstGeom>
            <a:solidFill>
              <a:srgbClr val="D1D4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6A5EEE-B95A-FD71-A240-8DC894C350AA}"/>
              </a:ext>
            </a:extLst>
          </p:cNvPr>
          <p:cNvSpPr txBox="1"/>
          <p:nvPr/>
        </p:nvSpPr>
        <p:spPr>
          <a:xfrm>
            <a:off x="725922" y="1151933"/>
            <a:ext cx="1159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000000"/>
                </a:solidFill>
                <a:latin typeface="LGSmartfonts"/>
              </a:rPr>
              <a:t>SoC</a:t>
            </a:r>
            <a:r>
              <a:rPr lang="ko-KR" altLang="en-US" b="1" dirty="0">
                <a:solidFill>
                  <a:srgbClr val="000000"/>
                </a:solidFill>
                <a:latin typeface="LGSmartfonts"/>
              </a:rPr>
              <a:t> 란</a:t>
            </a:r>
            <a:r>
              <a:rPr lang="en-US" altLang="ko-KR" b="1" dirty="0">
                <a:solidFill>
                  <a:srgbClr val="000000"/>
                </a:solidFill>
                <a:latin typeface="LGSmartfonts"/>
              </a:rPr>
              <a:t>?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LGSmartfonts"/>
              </a:rPr>
              <a:t> </a:t>
            </a:r>
            <a:endParaRPr lang="en-US" altLang="ko-KR" b="1" i="0" dirty="0">
              <a:solidFill>
                <a:srgbClr val="000000"/>
              </a:solidFill>
              <a:effectLst/>
              <a:latin typeface="LGSmartfonts"/>
            </a:endParaRP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  <a:latin typeface="LGSmartfonts"/>
              </a:rPr>
              <a:t>State of Charge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LGSmartfonts"/>
              </a:rPr>
              <a:t>의 약어로 배터리가 얼마나 충전되었는 지에 대한 지표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94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9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149451" y="0"/>
            <a:ext cx="5041026" cy="6857143"/>
            <a:chOff x="10724176" y="0"/>
            <a:chExt cx="756153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10724176" y="0"/>
              <a:ext cx="756153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4666669" cy="4526669"/>
            <a:chOff x="0" y="0"/>
            <a:chExt cx="7000003" cy="67900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000003" cy="67900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83845" y="-692437"/>
            <a:ext cx="7988048" cy="7988048"/>
            <a:chOff x="2825767" y="-1038655"/>
            <a:chExt cx="11982072" cy="1198207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825767" y="-1038655"/>
              <a:ext cx="11982072" cy="11982072"/>
              <a:chOff x="2825767" y="-1038655"/>
              <a:chExt cx="11982072" cy="119820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165269" y="-7029691"/>
                <a:ext cx="23964143" cy="23964143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25767" y="-1038655"/>
                <a:ext cx="11982072" cy="1198207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357721" y="493300"/>
              <a:ext cx="8918163" cy="8918163"/>
              <a:chOff x="4357721" y="493300"/>
              <a:chExt cx="8918163" cy="89181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01360" y="-3965782"/>
                <a:ext cx="17836326" cy="17836326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357721" y="493300"/>
                <a:ext cx="8918163" cy="891816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68653" y="1904232"/>
              <a:ext cx="6096298" cy="6096298"/>
              <a:chOff x="5768653" y="1904232"/>
              <a:chExt cx="6096298" cy="609629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720504" y="-1143917"/>
                <a:ext cx="12192596" cy="12192596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68653" y="1904232"/>
                <a:ext cx="6096298" cy="609629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588096" y="1922926"/>
            <a:ext cx="2554149" cy="2554149"/>
            <a:chOff x="6882143" y="2884388"/>
            <a:chExt cx="3831223" cy="383122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914720" y="2916965"/>
              <a:ext cx="3766070" cy="3766070"/>
              <a:chOff x="6914720" y="2916965"/>
              <a:chExt cx="3766070" cy="3766070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60000">
                <a:off x="6914720" y="2916965"/>
                <a:ext cx="3766070" cy="376607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058020" y="3544984"/>
              <a:ext cx="3481174" cy="2284228"/>
              <a:chOff x="7058020" y="3544984"/>
              <a:chExt cx="3481174" cy="228422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240000">
                <a:off x="7058020" y="3544984"/>
                <a:ext cx="3481174" cy="2284228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64852" y="4274583"/>
            <a:ext cx="2682525" cy="106124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23616" y="3168313"/>
            <a:ext cx="4113809" cy="3749313"/>
            <a:chOff x="9485423" y="4752469"/>
            <a:chExt cx="6170713" cy="56239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58922" y="2399340"/>
              <a:ext cx="12341427" cy="11247939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85423" y="4752469"/>
              <a:ext cx="6170713" cy="5623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95031" y="946950"/>
            <a:ext cx="7286415" cy="7592389"/>
            <a:chOff x="-2692547" y="1420424"/>
            <a:chExt cx="10929623" cy="113885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00000">
              <a:off x="-7681764" y="-3798273"/>
              <a:ext cx="21859247" cy="227771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00000">
              <a:off x="-2692547" y="1420424"/>
              <a:ext cx="10929623" cy="1138858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58882" y="1918223"/>
            <a:ext cx="1870959" cy="1870959"/>
            <a:chOff x="3538323" y="2877335"/>
            <a:chExt cx="2806438" cy="280643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744702" y="3083714"/>
              <a:ext cx="2393681" cy="2393681"/>
              <a:chOff x="3744702" y="3083714"/>
              <a:chExt cx="2393681" cy="239368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660000">
                <a:off x="3744702" y="3083714"/>
                <a:ext cx="2393681" cy="2393681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820851" y="3484333"/>
              <a:ext cx="2212604" cy="1451835"/>
              <a:chOff x="3820851" y="3484333"/>
              <a:chExt cx="2212604" cy="145183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480000">
                <a:off x="3820851" y="3484333"/>
                <a:ext cx="2212604" cy="1451835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-660000">
            <a:off x="2806963" y="3454603"/>
            <a:ext cx="1507807" cy="7146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24286" y="1306740"/>
            <a:ext cx="9840705" cy="1097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847752" y="2265230"/>
            <a:ext cx="5482985" cy="886855"/>
            <a:chOff x="8771628" y="3397844"/>
            <a:chExt cx="8224478" cy="13302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1628" y="3397844"/>
              <a:ext cx="8224478" cy="13302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99444" y="4657816"/>
            <a:ext cx="5482985" cy="596061"/>
            <a:chOff x="8849165" y="6986723"/>
            <a:chExt cx="8224478" cy="8940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9165" y="6986723"/>
              <a:ext cx="8224478" cy="8940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70227" y="3368223"/>
            <a:ext cx="1077434" cy="1077434"/>
            <a:chOff x="12255340" y="5052334"/>
            <a:chExt cx="1616151" cy="16161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5340" y="5052334"/>
              <a:ext cx="1616151" cy="161615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94311" y="4620559"/>
            <a:ext cx="5730172" cy="8218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32038" y="2226171"/>
            <a:ext cx="4348152" cy="10788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717</Words>
  <Application>Microsoft Office PowerPoint</Application>
  <PresentationFormat>와이드스크린</PresentationFormat>
  <Paragraphs>104</Paragraphs>
  <Slides>28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LGSmartfonts</vt:lpstr>
      <vt:lpstr>맑은 고딕</vt:lpstr>
      <vt:lpstr>Arial</vt:lpstr>
      <vt:lpstr>Calibri</vt:lpstr>
      <vt:lpstr>Wingdings</vt:lpstr>
      <vt:lpstr>Office 테마</vt:lpstr>
      <vt:lpstr>Office Theme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Web3.0 토이 프로젝트</dc:title>
  <dc:creator>윤서 오</dc:creator>
  <cp:lastModifiedBy>최예인</cp:lastModifiedBy>
  <cp:revision>58</cp:revision>
  <dcterms:created xsi:type="dcterms:W3CDTF">2023-09-13T18:10:47Z</dcterms:created>
  <dcterms:modified xsi:type="dcterms:W3CDTF">2023-09-15T08:20:01Z</dcterms:modified>
</cp:coreProperties>
</file>